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70" r:id="rId5"/>
    <p:sldId id="269" r:id="rId6"/>
    <p:sldId id="263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562D-035F-4750-9F47-62E3AF3F9855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C586-54C5-4FFF-B730-71FF3BE8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mckay@saumag.edu" TargetMode="External"/><Relationship Id="rId2" Type="http://schemas.openxmlformats.org/officeDocument/2006/relationships/hyperlink" Target="mailto:tsschroeder@saumag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mailto:rrogers@saumag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4800600"/>
            <a:ext cx="5644226" cy="1148835"/>
          </a:xfrm>
          <a:prstGeom prst="rect">
            <a:avLst/>
          </a:prstGeom>
          <a:noFill/>
        </p:spPr>
        <p:txBody>
          <a:bodyPr wrap="none" lIns="40444" tIns="20222" rIns="40444" bIns="20222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Striving to become a leader in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energy</a:t>
            </a:r>
          </a:p>
          <a:p>
            <a:pPr algn="ctr"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Industry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47800"/>
            <a:ext cx="8610600" cy="3303271"/>
          </a:xfrm>
          <a:prstGeom prst="rect">
            <a:avLst/>
          </a:prstGeom>
          <a:noFill/>
        </p:spPr>
        <p:txBody>
          <a:bodyPr wrap="square" lIns="40444" tIns="20222" rIns="40444" bIns="20222">
            <a:spAutoFit/>
          </a:bodyPr>
          <a:lstStyle/>
          <a:p>
            <a:pPr algn="ctr">
              <a:defRPr/>
            </a:pP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Southern Arkansas University</a:t>
            </a:r>
          </a:p>
          <a:p>
            <a:pPr algn="ctr">
              <a:defRPr/>
            </a:pP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Natural Resource Research Center </a:t>
            </a:r>
          </a:p>
          <a:p>
            <a:pPr algn="ctr">
              <a:defRPr/>
            </a:pP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Energy park and learning center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C:\Documents and Settings\semckay\Local Settings\Temporary Internet Files\Content.IE5\ULPZTZC2\MP9004075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57800"/>
            <a:ext cx="1752600" cy="1402080"/>
          </a:xfrm>
          <a:prstGeom prst="rect">
            <a:avLst/>
          </a:prstGeom>
          <a:noFill/>
        </p:spPr>
      </p:pic>
      <p:pic>
        <p:nvPicPr>
          <p:cNvPr id="20483" name="Picture 3" descr="C:\Documents and Settings\semckay\Local Settings\Temporary Internet Files\Content.IE5\E6GFFXNG\MP9001809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257800"/>
            <a:ext cx="2133600" cy="1401064"/>
          </a:xfrm>
          <a:prstGeom prst="rect">
            <a:avLst/>
          </a:prstGeom>
          <a:noFill/>
        </p:spPr>
      </p:pic>
      <p:pic>
        <p:nvPicPr>
          <p:cNvPr id="6" name="Picture 5" descr="NRRC Flyer logo Blue Gol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3680" y="0"/>
            <a:ext cx="2560320" cy="1920903"/>
          </a:xfrm>
          <a:prstGeom prst="rect">
            <a:avLst/>
          </a:prstGeom>
        </p:spPr>
      </p:pic>
      <p:pic>
        <p:nvPicPr>
          <p:cNvPr id="7" name="Picture 6" descr="Science Cent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67000" cy="178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3"/>
          <p:cNvSpPr txBox="1">
            <a:spLocks noChangeArrowheads="1"/>
          </p:cNvSpPr>
          <p:nvPr/>
        </p:nvSpPr>
        <p:spPr bwMode="auto">
          <a:xfrm>
            <a:off x="0" y="1524000"/>
            <a:ext cx="9144000" cy="550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444" tIns="20222" rIns="40444" bIns="2022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2700" b="1" spc="22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Aft>
                <a:spcPts val="265"/>
              </a:spcAft>
              <a:buFont typeface="Wingdings" pitchFamily="2" charset="2"/>
              <a:buChar char="v"/>
              <a:defRPr/>
            </a:pP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Providing energy solutions to promote economic development</a:t>
            </a:r>
            <a:endParaRPr lang="en-US" sz="2000" b="1" spc="22" dirty="0">
              <a:ln w="11430"/>
              <a:solidFill>
                <a:srgbClr val="0070C0"/>
              </a:solidFill>
            </a:endParaRPr>
          </a:p>
          <a:p>
            <a:pPr>
              <a:spcAft>
                <a:spcPts val="265"/>
              </a:spcAft>
              <a:buFont typeface="Wingdings" pitchFamily="2" charset="2"/>
              <a:buChar char="v"/>
              <a:defRPr/>
            </a:pPr>
            <a:r>
              <a:rPr lang="en-US" sz="2000" b="1" spc="22" dirty="0">
                <a:ln w="11430"/>
                <a:solidFill>
                  <a:srgbClr val="0070C0"/>
                </a:solidFill>
              </a:rPr>
              <a:t>Providing research and training facilities for 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faculty </a:t>
            </a:r>
            <a:r>
              <a:rPr lang="en-US" sz="2000" b="1" spc="22" dirty="0">
                <a:ln w="11430"/>
                <a:solidFill>
                  <a:srgbClr val="0070C0"/>
                </a:solidFill>
              </a:rPr>
              <a:t>and 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 students in the STEM and business disciplines </a:t>
            </a:r>
            <a:endParaRPr lang="en-US" sz="2000" b="1" spc="22" dirty="0">
              <a:ln w="11430"/>
              <a:solidFill>
                <a:srgbClr val="0070C0"/>
              </a:solidFill>
            </a:endParaRPr>
          </a:p>
          <a:p>
            <a:pPr>
              <a:spcAft>
                <a:spcPts val="265"/>
              </a:spcAft>
              <a:buFont typeface="Wingdings" pitchFamily="2" charset="2"/>
              <a:buChar char="v"/>
              <a:defRPr/>
            </a:pPr>
            <a:r>
              <a:rPr lang="en-US" sz="2000" b="1" spc="22" dirty="0">
                <a:ln w="11430"/>
                <a:solidFill>
                  <a:srgbClr val="0070C0"/>
                </a:solidFill>
              </a:rPr>
              <a:t>Providing partnerships between 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SAU </a:t>
            </a:r>
            <a:r>
              <a:rPr lang="en-US" sz="2000" b="1" spc="22" dirty="0">
                <a:ln w="11430"/>
                <a:solidFill>
                  <a:srgbClr val="0070C0"/>
                </a:solidFill>
              </a:rPr>
              <a:t>and industry to 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further</a:t>
            </a:r>
            <a:endParaRPr lang="en-US" sz="2000" b="1" spc="22" dirty="0">
              <a:ln w="11430"/>
              <a:solidFill>
                <a:srgbClr val="0070C0"/>
              </a:solidFill>
            </a:endParaRPr>
          </a:p>
          <a:p>
            <a:pPr marL="99705" lvl="1" indent="102514">
              <a:spcAft>
                <a:spcPts val="265"/>
              </a:spcAft>
              <a:defRPr/>
            </a:pPr>
            <a:r>
              <a:rPr lang="en-US" sz="2000" b="1" spc="22" dirty="0">
                <a:ln w="11430"/>
                <a:solidFill>
                  <a:srgbClr val="0070C0"/>
                </a:solidFill>
              </a:rPr>
              <a:t>energy 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and mining activity (</a:t>
            </a:r>
            <a:r>
              <a:rPr lang="en-US" sz="2000" b="1" spc="22" dirty="0" smtClean="0">
                <a:ln w="11430"/>
                <a:solidFill>
                  <a:srgbClr val="C00000"/>
                </a:solidFill>
              </a:rPr>
              <a:t>industry &amp; academic model advantage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)</a:t>
            </a:r>
            <a:endParaRPr lang="en-US" sz="2000" b="1" spc="22" dirty="0">
              <a:ln w="11430"/>
              <a:solidFill>
                <a:srgbClr val="0070C0"/>
              </a:solidFill>
            </a:endParaRPr>
          </a:p>
          <a:p>
            <a:pPr>
              <a:spcAft>
                <a:spcPts val="265"/>
              </a:spcAft>
              <a:buFont typeface="Wingdings" pitchFamily="2" charset="2"/>
              <a:buChar char="v"/>
              <a:defRPr/>
            </a:pPr>
            <a:r>
              <a:rPr lang="en-US" sz="2000" b="1" spc="22" dirty="0">
                <a:ln w="11430"/>
                <a:solidFill>
                  <a:srgbClr val="0070C0"/>
                </a:solidFill>
              </a:rPr>
              <a:t>Making 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SAU a hub for economic development in Southern Arkansas</a:t>
            </a:r>
          </a:p>
          <a:p>
            <a:pPr>
              <a:spcAft>
                <a:spcPts val="265"/>
              </a:spcAft>
              <a:buFont typeface="Wingdings" pitchFamily="2" charset="2"/>
              <a:buChar char="v"/>
              <a:defRPr/>
            </a:pP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NRRC will partner with small business development, economic development to be a one stop small business incubator  </a:t>
            </a:r>
          </a:p>
          <a:p>
            <a:pPr>
              <a:spcAft>
                <a:spcPts val="265"/>
              </a:spcAft>
              <a:buFont typeface="Wingdings" pitchFamily="2" charset="2"/>
              <a:buChar char="v"/>
              <a:defRPr/>
            </a:pP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Applied research and </a:t>
            </a:r>
          </a:p>
          <a:p>
            <a:pPr>
              <a:spcAft>
                <a:spcPts val="265"/>
              </a:spcAft>
              <a:defRPr/>
            </a:pP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    training, target </a:t>
            </a: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resources</a:t>
            </a:r>
          </a:p>
          <a:p>
            <a:pPr>
              <a:spcAft>
                <a:spcPts val="265"/>
              </a:spcAft>
              <a:buFont typeface="Wingdings" pitchFamily="2" charset="2"/>
              <a:buChar char="v"/>
              <a:defRPr/>
            </a:pP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Provide expertise in analytical </a:t>
            </a:r>
          </a:p>
          <a:p>
            <a:pPr>
              <a:spcAft>
                <a:spcPts val="265"/>
              </a:spcAft>
              <a:defRPr/>
            </a:pP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chemistry &amp; Petroleum</a:t>
            </a:r>
          </a:p>
          <a:p>
            <a:pPr>
              <a:spcAft>
                <a:spcPts val="265"/>
              </a:spcAft>
              <a:defRPr/>
            </a:pPr>
            <a:r>
              <a:rPr lang="en-US" sz="2000" b="1" spc="22" dirty="0" smtClean="0">
                <a:ln w="11430"/>
                <a:solidFill>
                  <a:srgbClr val="0070C0"/>
                </a:solidFill>
              </a:rPr>
              <a:t>research</a:t>
            </a:r>
          </a:p>
          <a:p>
            <a:pPr>
              <a:spcAft>
                <a:spcPts val="265"/>
              </a:spcAft>
              <a:defRPr/>
            </a:pPr>
            <a:endParaRPr lang="en-US" sz="2000" b="1" spc="22" dirty="0" smtClean="0">
              <a:ln w="11430"/>
              <a:solidFill>
                <a:srgbClr val="0070C0"/>
              </a:solidFill>
            </a:endParaRPr>
          </a:p>
          <a:p>
            <a:pPr>
              <a:defRPr/>
            </a:pPr>
            <a:endParaRPr lang="en-US" b="1" spc="22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1524000"/>
            <a:ext cx="81885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0200" y="381000"/>
            <a:ext cx="5713156" cy="779503"/>
          </a:xfrm>
          <a:prstGeom prst="rect">
            <a:avLst/>
          </a:prstGeom>
          <a:noFill/>
        </p:spPr>
        <p:txBody>
          <a:bodyPr wrap="none" lIns="40444" tIns="20222" rIns="40444" bIns="20222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Striving to become a leader in energy </a:t>
            </a:r>
          </a:p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Industry by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pic>
        <p:nvPicPr>
          <p:cNvPr id="10" name="Picture 9" descr="DSCF2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572000"/>
            <a:ext cx="518972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38200"/>
            <a:ext cx="9144000" cy="4719043"/>
          </a:xfrm>
          <a:prstGeom prst="rect">
            <a:avLst/>
          </a:prstGeom>
          <a:noFill/>
        </p:spPr>
        <p:txBody>
          <a:bodyPr wrap="square" lIns="40444" tIns="20222" rIns="40444" bIns="2022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2700" b="1" spc="22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>
                <a:ln w="11430"/>
                <a:solidFill>
                  <a:srgbClr val="0070C0"/>
                </a:solidFill>
              </a:rPr>
              <a:t>Educational and Employment opportunities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for Arkansas </a:t>
            </a: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 marL="199550" lvl="2" indent="0">
              <a:defRPr/>
            </a:pP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>
                <a:ln w="11430"/>
                <a:solidFill>
                  <a:srgbClr val="0070C0"/>
                </a:solidFill>
              </a:rPr>
              <a:t>Support of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regional timber and mining Industry </a:t>
            </a:r>
            <a:r>
              <a:rPr lang="en-US" sz="2400" b="1" spc="22" dirty="0">
                <a:ln w="11430"/>
                <a:solidFill>
                  <a:srgbClr val="0070C0"/>
                </a:solidFill>
              </a:rPr>
              <a:t>by exploring new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markets for byproducts and products; including green credit study</a:t>
            </a: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>
              <a:defRPr/>
            </a:pP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>
                <a:ln w="11430"/>
                <a:solidFill>
                  <a:srgbClr val="0070C0"/>
                </a:solidFill>
              </a:rPr>
              <a:t>Support of the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regional economy </a:t>
            </a:r>
            <a:r>
              <a:rPr lang="en-US" sz="2400" b="1" spc="22" dirty="0">
                <a:ln w="11430"/>
                <a:solidFill>
                  <a:srgbClr val="0070C0"/>
                </a:solidFill>
              </a:rPr>
              <a:t>through: Industry,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R&amp;D and </a:t>
            </a:r>
            <a:r>
              <a:rPr lang="en-US" sz="2400" b="1" spc="22" dirty="0">
                <a:ln w="11430"/>
                <a:solidFill>
                  <a:srgbClr val="0070C0"/>
                </a:solidFill>
              </a:rPr>
              <a:t>job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creation</a:t>
            </a:r>
            <a:br>
              <a:rPr lang="en-US" sz="2400" b="1" spc="22" dirty="0" smtClean="0">
                <a:ln w="11430"/>
                <a:solidFill>
                  <a:srgbClr val="0070C0"/>
                </a:solidFill>
              </a:rPr>
            </a:br>
            <a:endParaRPr lang="en-US" sz="2400" b="1" spc="22" dirty="0" smtClean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Provide full service water and soils lab at NRRC to support community and industry</a:t>
            </a:r>
            <a:r>
              <a:rPr lang="en-US" sz="1900" b="1" spc="22" dirty="0" smtClean="0">
                <a:ln w="11430"/>
                <a:solidFill>
                  <a:srgbClr val="0070C0"/>
                </a:solidFill>
              </a:rPr>
              <a:t/>
            </a:r>
            <a:br>
              <a:rPr lang="en-US" sz="1900" b="1" spc="22" dirty="0" smtClean="0">
                <a:ln w="11430"/>
                <a:solidFill>
                  <a:srgbClr val="0070C0"/>
                </a:solidFill>
              </a:rPr>
            </a:br>
            <a:endParaRPr lang="en-US" sz="1900" b="1" spc="22" dirty="0">
              <a:ln w="11430"/>
              <a:solidFill>
                <a:srgbClr val="0070C0"/>
              </a:solidFill>
            </a:endParaRPr>
          </a:p>
          <a:p>
            <a:pPr>
              <a:defRPr/>
            </a:pPr>
            <a:endParaRPr lang="en-US" b="1" spc="2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762000"/>
            <a:ext cx="8188569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0" y="152400"/>
            <a:ext cx="4550786" cy="4717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40444" tIns="20222" rIns="40444" bIns="20222">
            <a:spAutoFit/>
          </a:bodyPr>
          <a:lstStyle/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Community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Content Placeholder 5" descr="DSCF15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5029200"/>
            <a:ext cx="2362200" cy="1405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3" descr="E:\SlideShow for Site Visit\complete show HiTec only_Pag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029200"/>
            <a:ext cx="2362200" cy="144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38200"/>
            <a:ext cx="9144000" cy="6488758"/>
          </a:xfrm>
          <a:prstGeom prst="rect">
            <a:avLst/>
          </a:prstGeom>
          <a:noFill/>
        </p:spPr>
        <p:txBody>
          <a:bodyPr wrap="square" lIns="40444" tIns="20222" rIns="40444" bIns="2022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2700" b="1" spc="22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Transformative Energy Projects</a:t>
            </a: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 marL="199550" lvl="2" indent="0">
              <a:defRPr/>
            </a:pP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B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iomass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(forestry products &amp; animal waste) to energy gasification project</a:t>
            </a: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>
              <a:defRPr/>
            </a:pPr>
            <a:endParaRPr lang="en-US" sz="2400" b="1" spc="22" dirty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Transformative farm/energy project </a:t>
            </a:r>
            <a:br>
              <a:rPr lang="en-US" sz="2400" b="1" spc="22" dirty="0" smtClean="0">
                <a:ln w="11430"/>
                <a:solidFill>
                  <a:srgbClr val="0070C0"/>
                </a:solidFill>
              </a:rPr>
            </a:br>
            <a:endParaRPr lang="en-US" sz="2400" b="1" spc="22" dirty="0" smtClean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 err="1" smtClean="0">
                <a:ln w="11430"/>
                <a:solidFill>
                  <a:srgbClr val="0070C0"/>
                </a:solidFill>
              </a:rPr>
              <a:t>P</a:t>
            </a:r>
            <a:r>
              <a:rPr lang="en-US" sz="2400" b="1" spc="22" dirty="0" err="1" smtClean="0">
                <a:ln w="11430"/>
                <a:solidFill>
                  <a:srgbClr val="0070C0"/>
                </a:solidFill>
              </a:rPr>
              <a:t>yrolysis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 </a:t>
            </a:r>
            <a:r>
              <a:rPr lang="en-US" sz="2400" b="1" spc="22" dirty="0" err="1" smtClean="0">
                <a:ln w="11430"/>
                <a:solidFill>
                  <a:srgbClr val="0070C0"/>
                </a:solidFill>
              </a:rPr>
              <a:t>renewables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 (primarily rubber materials) to energy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400" b="1" spc="22" dirty="0" smtClean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Off load energy to hi demand uses at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Business Parks</a:t>
            </a:r>
            <a:endParaRPr lang="en-US" sz="2400" b="1" spc="22" dirty="0" smtClean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400" b="1" spc="22" dirty="0" smtClean="0">
              <a:ln w="11430"/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Provide full service water and soils lab at </a:t>
            </a:r>
          </a:p>
          <a:p>
            <a:pPr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    NRRC to support community and </a:t>
            </a: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industry</a:t>
            </a:r>
          </a:p>
          <a:p>
            <a:pPr>
              <a:defRPr/>
            </a:pPr>
            <a:r>
              <a:rPr lang="en-US" sz="2400" b="1" spc="22" dirty="0" smtClean="0">
                <a:ln w="11430"/>
                <a:solidFill>
                  <a:srgbClr val="0070C0"/>
                </a:solidFill>
              </a:rPr>
              <a:t> </a:t>
            </a:r>
            <a:endParaRPr lang="en-US" sz="2400" b="1" spc="22" dirty="0" smtClean="0">
              <a:ln w="11430"/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900" b="1" spc="22" dirty="0" smtClean="0">
                <a:ln w="11430"/>
                <a:solidFill>
                  <a:srgbClr val="0070C0"/>
                </a:solidFill>
              </a:rPr>
              <a:t/>
            </a:r>
            <a:br>
              <a:rPr lang="en-US" sz="1900" b="1" spc="22" dirty="0" smtClean="0">
                <a:ln w="11430"/>
                <a:solidFill>
                  <a:srgbClr val="0070C0"/>
                </a:solidFill>
              </a:rPr>
            </a:br>
            <a:endParaRPr lang="en-US" sz="1900" b="1" spc="22" dirty="0">
              <a:ln w="11430"/>
              <a:solidFill>
                <a:srgbClr val="0070C0"/>
              </a:solidFill>
            </a:endParaRPr>
          </a:p>
          <a:p>
            <a:pPr>
              <a:defRPr/>
            </a:pPr>
            <a:endParaRPr lang="en-US" b="1" spc="2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762000"/>
            <a:ext cx="8188569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21609" y="152400"/>
            <a:ext cx="1279570" cy="4717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40444" tIns="20222" rIns="40444" bIns="20222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Content Placeholder 5" descr="DSCF15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28600"/>
            <a:ext cx="2362200" cy="1405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3" descr="E:\SlideShow for Site Visit\complete show HiTec only_Pag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81600"/>
            <a:ext cx="2362200" cy="144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Potential Participants in the Energy Park and Learning Center </a:t>
            </a:r>
            <a:endParaRPr lang="en-US" sz="4000" dirty="0">
              <a:latin typeface="Baskerville Old Face" pitchFamily="18" charset="0"/>
            </a:endParaRPr>
          </a:p>
        </p:txBody>
      </p:sp>
      <p:pic>
        <p:nvPicPr>
          <p:cNvPr id="4" name="Picture 3" descr="TIR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3581400" y="2971800"/>
            <a:ext cx="213360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4648200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askerville Old Face" pitchFamily="18" charset="0"/>
              </a:rPr>
              <a:t> Waste to Energy Plants</a:t>
            </a:r>
          </a:p>
        </p:txBody>
      </p:sp>
      <p:pic>
        <p:nvPicPr>
          <p:cNvPr id="7" name="Picture 6" descr="05178.gif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381000" y="990600"/>
            <a:ext cx="1524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25146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askerville Old Face" pitchFamily="18" charset="0"/>
              </a:rPr>
              <a:t>Biomass to Electric Generating Project</a:t>
            </a:r>
          </a:p>
        </p:txBody>
      </p:sp>
      <p:pic>
        <p:nvPicPr>
          <p:cNvPr id="10" name="Picture 9" descr="07224.gif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6400800" y="17526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477000" y="25908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Baskerville Old Face" pitchFamily="18" charset="0"/>
              </a:rPr>
              <a:t>GeoThermal</a:t>
            </a:r>
            <a:r>
              <a:rPr lang="en-US" sz="2400" dirty="0" smtClean="0">
                <a:latin typeface="Baskerville Old Face" pitchFamily="18" charset="0"/>
              </a:rPr>
              <a:t> Technology</a:t>
            </a:r>
          </a:p>
        </p:txBody>
      </p:sp>
      <p:pic>
        <p:nvPicPr>
          <p:cNvPr id="14" name="Picture 13" descr="0480-0610-2019-5126_TN.jp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3810000" y="5257800"/>
            <a:ext cx="1524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828800" y="5943600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Solar Panels</a:t>
            </a:r>
          </a:p>
        </p:txBody>
      </p:sp>
      <p:pic>
        <p:nvPicPr>
          <p:cNvPr id="16" name="Picture 15" descr="14836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0" contrast="20000"/>
          </a:blip>
          <a:stretch>
            <a:fillRect/>
          </a:stretch>
        </p:blipFill>
        <p:spPr>
          <a:xfrm>
            <a:off x="304800" y="3657600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0" y="5257800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Hydrogen Fuel Cells</a:t>
            </a:r>
          </a:p>
        </p:txBody>
      </p:sp>
      <p:pic>
        <p:nvPicPr>
          <p:cNvPr id="18" name="Picture 17" descr="13967.gif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30000"/>
          </a:blip>
          <a:stretch>
            <a:fillRect/>
          </a:stretch>
        </p:blipFill>
        <p:spPr>
          <a:xfrm>
            <a:off x="7315200" y="3657600"/>
            <a:ext cx="16002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6781800" y="53340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askerville Old Face" pitchFamily="18" charset="0"/>
              </a:rPr>
              <a:t>SAU Science and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Baskerville Old Face" pitchFamily="18" charset="0"/>
              </a:rPr>
              <a:t>Engineering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52800" y="16002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Natural Resource Research Center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Baskerville Old Face" pitchFamily="18" charset="0"/>
              </a:rPr>
              <a:t>NRRC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Data\BD\aaaahitech\Pictures\Passenger, Truck &amp; Industrial Tire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819400" cy="3085381"/>
          </a:xfrm>
          <a:noFill/>
        </p:spPr>
      </p:pic>
      <p:pic>
        <p:nvPicPr>
          <p:cNvPr id="6" name="Picture 3" descr="P:\Data\BD\aaaahitech\Fort Wood\DSCF1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447800"/>
            <a:ext cx="4114800" cy="2516819"/>
          </a:xfrm>
          <a:prstGeom prst="rect">
            <a:avLst/>
          </a:prstGeom>
          <a:noFill/>
        </p:spPr>
      </p:pic>
      <p:pic>
        <p:nvPicPr>
          <p:cNvPr id="7" name="Picture 3" descr="P:\Data\BD\aaaahitech\Pictures\Passenger, Truck &amp; Industrial Ti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1676400"/>
            <a:ext cx="4038600" cy="4419600"/>
          </a:xfrm>
          <a:prstGeom prst="rect">
            <a:avLst/>
          </a:prstGeom>
          <a:noFill/>
        </p:spPr>
      </p:pic>
      <p:graphicFrame>
        <p:nvGraphicFramePr>
          <p:cNvPr id="21506" name="Content Placeholder 4"/>
          <p:cNvGraphicFramePr>
            <a:graphicFrameLocks noGrp="1"/>
          </p:cNvGraphicFramePr>
          <p:nvPr/>
        </p:nvGraphicFramePr>
        <p:xfrm>
          <a:off x="0" y="3962400"/>
          <a:ext cx="4191000" cy="2895600"/>
        </p:xfrm>
        <a:graphic>
          <a:graphicData uri="http://schemas.openxmlformats.org/presentationml/2006/ole">
            <p:oleObj spid="_x0000_s1026" name="Chart" r:id="rId6" imgW="8229743" imgH="4371908" progId="Excel.Sheet.8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819400" y="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" pitchFamily="34" charset="0"/>
              </a:rPr>
              <a:t>Converting plastics, tires, waste, oils into fuels  suitable for use on forward operating bases 2007-2009, H. Buhr of HITEC LLC &amp; S.E. McKay  Awarded by LWI / US Army </a:t>
            </a:r>
            <a:r>
              <a:rPr lang="en-US" sz="2200" b="1" dirty="0" smtClean="0">
                <a:latin typeface="Arial" pitchFamily="34" charset="0"/>
              </a:rPr>
              <a:t>$1,300,000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28600"/>
            <a:ext cx="9144000" cy="7011978"/>
          </a:xfrm>
          <a:prstGeom prst="rect">
            <a:avLst/>
          </a:prstGeom>
          <a:noFill/>
        </p:spPr>
        <p:txBody>
          <a:bodyPr wrap="square" lIns="40444" tIns="20222" rIns="40444" bIns="2022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2700" b="1" spc="22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400" b="1" dirty="0" smtClean="0"/>
              <a:t>Natural Resource Research Center (NRRC) - Personnel</a:t>
            </a:r>
            <a:endParaRPr lang="en-US" sz="1400" dirty="0" smtClean="0"/>
          </a:p>
          <a:p>
            <a:r>
              <a:rPr lang="en-US" sz="1400" dirty="0" smtClean="0"/>
              <a:t>Dr. Tim Schroeder, </a:t>
            </a:r>
            <a:br>
              <a:rPr lang="en-US" sz="1400" dirty="0" smtClean="0"/>
            </a:br>
            <a:r>
              <a:rPr lang="en-US" sz="1400" dirty="0" smtClean="0"/>
              <a:t>Director NRRC</a:t>
            </a:r>
            <a:br>
              <a:rPr lang="en-US" sz="1400" dirty="0" smtClean="0"/>
            </a:br>
            <a:r>
              <a:rPr lang="en-US" sz="1400" dirty="0" smtClean="0"/>
              <a:t>Assistant Professor of Chemistry,  </a:t>
            </a:r>
            <a:r>
              <a:rPr lang="en-US" sz="1400" dirty="0" smtClean="0"/>
              <a:t>SAU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Analytical Chemistry, NRCC</a:t>
            </a:r>
            <a:br>
              <a:rPr lang="en-US" sz="1400" dirty="0" smtClean="0"/>
            </a:br>
            <a:r>
              <a:rPr lang="en-US" sz="1400" dirty="0" smtClean="0"/>
              <a:t>Chemical Analysis and </a:t>
            </a:r>
            <a:r>
              <a:rPr lang="en-US" sz="1400" dirty="0" smtClean="0"/>
              <a:t>Characterization, Quality </a:t>
            </a:r>
            <a:r>
              <a:rPr lang="en-US" sz="1400" dirty="0" smtClean="0"/>
              <a:t>Control</a:t>
            </a:r>
            <a:br>
              <a:rPr lang="en-US" sz="1400" dirty="0" smtClean="0"/>
            </a:br>
            <a:r>
              <a:rPr lang="en-US" sz="1400" u="sng" dirty="0" smtClean="0">
                <a:hlinkClick r:id="rId2"/>
              </a:rPr>
              <a:t>tsschroeder@saumag.edu</a:t>
            </a:r>
            <a:endParaRPr lang="en-US" sz="1400" dirty="0" smtClean="0"/>
          </a:p>
          <a:p>
            <a:r>
              <a:rPr lang="en-US" sz="1400" dirty="0" smtClean="0"/>
              <a:t>Ph: </a:t>
            </a:r>
            <a:r>
              <a:rPr lang="en-US" sz="1400" dirty="0" smtClean="0"/>
              <a:t>870-235-4277</a:t>
            </a:r>
            <a:br>
              <a:rPr lang="en-US" sz="1400" dirty="0" smtClean="0"/>
            </a:br>
            <a:r>
              <a:rPr lang="en-US" sz="1400" dirty="0" smtClean="0"/>
              <a:t>Experience: analytical chemistry and method development</a:t>
            </a:r>
            <a:endParaRPr lang="en-US" sz="1400" dirty="0" smtClean="0"/>
          </a:p>
          <a:p>
            <a:r>
              <a:rPr lang="en-US" sz="1400" dirty="0" smtClean="0"/>
              <a:t> </a:t>
            </a:r>
          </a:p>
          <a:p>
            <a:r>
              <a:rPr lang="en-US" sz="1400" dirty="0" smtClean="0"/>
              <a:t>Dr. Scott McKay</a:t>
            </a:r>
            <a:br>
              <a:rPr lang="en-US" sz="1400" dirty="0" smtClean="0"/>
            </a:br>
            <a:r>
              <a:rPr lang="en-US" sz="1400" dirty="0" smtClean="0"/>
              <a:t>College of Science Dean and Professor of Chemistry, SAU</a:t>
            </a:r>
            <a:br>
              <a:rPr lang="en-US" sz="1400" dirty="0" smtClean="0"/>
            </a:br>
            <a:r>
              <a:rPr lang="en-US" sz="1400" dirty="0" smtClean="0"/>
              <a:t>Research Scientist, chemistry/geologist, NRRC</a:t>
            </a:r>
            <a:br>
              <a:rPr lang="en-US" sz="1400" dirty="0" smtClean="0"/>
            </a:br>
            <a:r>
              <a:rPr lang="en-US" sz="1400" dirty="0" smtClean="0"/>
              <a:t>Alternative Energy &amp; Fuels, and Petroleum projects</a:t>
            </a:r>
            <a:br>
              <a:rPr lang="en-US" sz="1400" dirty="0" smtClean="0"/>
            </a:br>
            <a:r>
              <a:rPr lang="en-US" sz="1400" u="sng" dirty="0" smtClean="0">
                <a:hlinkClick r:id="rId3"/>
              </a:rPr>
              <a:t>semckay@saumag.edu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ph: </a:t>
            </a:r>
            <a:r>
              <a:rPr lang="en-US" sz="1400" dirty="0" smtClean="0"/>
              <a:t>870-235-4290</a:t>
            </a:r>
            <a:br>
              <a:rPr lang="en-US" sz="1400" dirty="0" smtClean="0"/>
            </a:br>
            <a:r>
              <a:rPr lang="en-US" sz="1400" dirty="0" smtClean="0"/>
              <a:t>Experience: industry liaison, petroleum research, alternative energy</a:t>
            </a:r>
            <a:endParaRPr lang="en-US" sz="1400" dirty="0" smtClean="0"/>
          </a:p>
          <a:p>
            <a:r>
              <a:rPr lang="en-US" sz="1400" dirty="0" smtClean="0"/>
              <a:t> </a:t>
            </a:r>
          </a:p>
          <a:p>
            <a:r>
              <a:rPr lang="en-US" sz="1400" dirty="0" smtClean="0"/>
              <a:t>Dr. Richard Rogers</a:t>
            </a:r>
            <a:br>
              <a:rPr lang="en-US" sz="1400" dirty="0" smtClean="0"/>
            </a:br>
            <a:r>
              <a:rPr lang="en-US" sz="1400" dirty="0" smtClean="0"/>
              <a:t>Assistant Professor of Physics/Engineering</a:t>
            </a:r>
            <a:br>
              <a:rPr lang="en-US" sz="1400" dirty="0" smtClean="0"/>
            </a:br>
            <a:r>
              <a:rPr lang="en-US" sz="1400" dirty="0" smtClean="0"/>
              <a:t>Research Scientist, Engineering, NRRC</a:t>
            </a:r>
            <a:br>
              <a:rPr lang="en-US" sz="1400" dirty="0" smtClean="0"/>
            </a:br>
            <a:r>
              <a:rPr lang="en-US" sz="1400" u="sng" dirty="0" smtClean="0">
                <a:hlinkClick r:id="rId4"/>
              </a:rPr>
              <a:t>rrogers@saumag.edu</a:t>
            </a:r>
            <a:endParaRPr lang="en-US" sz="1400" dirty="0" smtClean="0"/>
          </a:p>
          <a:p>
            <a:r>
              <a:rPr lang="en-US" sz="1400" dirty="0" smtClean="0"/>
              <a:t>Ph: </a:t>
            </a:r>
            <a:r>
              <a:rPr lang="en-US" sz="1400" dirty="0" smtClean="0"/>
              <a:t>870-235-4294</a:t>
            </a:r>
            <a:br>
              <a:rPr lang="en-US" sz="1400" dirty="0" smtClean="0"/>
            </a:br>
            <a:r>
              <a:rPr lang="en-US" sz="1400" dirty="0" smtClean="0"/>
              <a:t>Experience: civil and structural engineering</a:t>
            </a:r>
            <a:endParaRPr lang="en-US" sz="1400" dirty="0" smtClean="0"/>
          </a:p>
          <a:p>
            <a:r>
              <a:rPr lang="en-US" sz="1400" dirty="0" smtClean="0"/>
              <a:t> </a:t>
            </a:r>
          </a:p>
          <a:p>
            <a:r>
              <a:rPr lang="en-US" sz="1400" dirty="0" smtClean="0"/>
              <a:t>Mr. Robert W. </a:t>
            </a:r>
            <a:r>
              <a:rPr lang="en-US" sz="1400" dirty="0" err="1" smtClean="0"/>
              <a:t>Lashlee</a:t>
            </a:r>
            <a:r>
              <a:rPr lang="en-US" sz="1400" dirty="0" smtClean="0"/>
              <a:t>, III</a:t>
            </a:r>
            <a:br>
              <a:rPr lang="en-US" sz="1400" dirty="0" smtClean="0"/>
            </a:br>
            <a:r>
              <a:rPr lang="en-US" sz="1400" dirty="0" smtClean="0"/>
              <a:t>Research Analyst, Physicist</a:t>
            </a:r>
          </a:p>
          <a:p>
            <a:r>
              <a:rPr lang="en-US" sz="1400" dirty="0" smtClean="0"/>
              <a:t>Computational Systems and Modeling</a:t>
            </a:r>
          </a:p>
          <a:p>
            <a:r>
              <a:rPr lang="en-US" sz="1400" dirty="0" smtClean="0"/>
              <a:t> 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3348" y="152400"/>
            <a:ext cx="3356100" cy="4717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40444" tIns="20222" rIns="40444" bIns="20222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 &amp; Expertise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Content Placeholder 5" descr="DSCF15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77000" y="228600"/>
            <a:ext cx="2362200" cy="1405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268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UCM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UCM energy park project</dc:title>
  <dc:creator>mam4642</dc:creator>
  <cp:lastModifiedBy>Desktop Student Tech</cp:lastModifiedBy>
  <cp:revision>39</cp:revision>
  <dcterms:created xsi:type="dcterms:W3CDTF">2009-08-05T12:22:19Z</dcterms:created>
  <dcterms:modified xsi:type="dcterms:W3CDTF">2011-10-03T15:27:01Z</dcterms:modified>
</cp:coreProperties>
</file>