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1" name="Google Shape;201;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5" name="Google Shape;21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2" name="Google Shape;22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9" name="Google Shape;22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0" name="Google Shape;25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grpSp>
        <p:nvGrpSpPr>
          <p:cNvPr id="21" name="Google Shape;21;p2"/>
          <p:cNvGrpSpPr/>
          <p:nvPr/>
        </p:nvGrpSpPr>
        <p:grpSpPr>
          <a:xfrm>
            <a:off x="0" y="-8467"/>
            <a:ext cx="12192000" cy="6866467"/>
            <a:chOff x="0" y="-8467"/>
            <a:chExt cx="12192000" cy="6866467"/>
          </a:xfrm>
        </p:grpSpPr>
        <p:cxnSp>
          <p:nvCxnSpPr>
            <p:cNvPr id="22" name="Google Shape;22;p2"/>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3" name="Google Shape;23;p2"/>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4" name="Google Shape;24;p2"/>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5" name="Google Shape;25;p2"/>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6" name="Google Shape;26;p2"/>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AC9D0E">
                <a:alpha val="69803"/>
              </a:srgbClr>
            </a:solidFill>
            <a:ln>
              <a:noFill/>
            </a:ln>
          </p:spPr>
        </p:sp>
        <p:sp>
          <p:nvSpPr>
            <p:cNvPr id="28" name="Google Shape;28;p2"/>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3FAFFF">
                <a:alpha val="69803"/>
              </a:srgbClr>
            </a:solidFill>
            <a:ln>
              <a:noFill/>
            </a:ln>
          </p:spPr>
        </p:sp>
        <p:sp>
          <p:nvSpPr>
            <p:cNvPr id="29" name="Google Shape;29;p2"/>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0" name="Google Shape;30;p2"/>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2"/>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Cambria"/>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4" name="Google Shape;34;p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5" name="Google Shape;35;p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6" name="Google Shape;36;p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86"/>
        <p:cNvGrpSpPr/>
        <p:nvPr/>
      </p:nvGrpSpPr>
      <p:grpSpPr>
        <a:xfrm>
          <a:off x="0" y="0"/>
          <a:ext cx="0" cy="0"/>
          <a:chOff x="0" y="0"/>
          <a:chExt cx="0" cy="0"/>
        </a:xfrm>
      </p:grpSpPr>
      <p:sp>
        <p:nvSpPr>
          <p:cNvPr id="87" name="Google Shape;87;p11"/>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5390"/>
              </a:buClr>
              <a:buSzPts val="4400"/>
              <a:buFont typeface="Cambria"/>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1"/>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89" name="Google Shape;89;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0" name="Google Shape;90;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1" name="Google Shape;91;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2"/>
        <p:cNvGrpSpPr/>
        <p:nvPr/>
      </p:nvGrpSpPr>
      <p:grpSpPr>
        <a:xfrm>
          <a:off x="0" y="0"/>
          <a:ext cx="0" cy="0"/>
          <a:chOff x="0" y="0"/>
          <a:chExt cx="0" cy="0"/>
        </a:xfrm>
      </p:grpSpPr>
      <p:sp>
        <p:nvSpPr>
          <p:cNvPr id="93" name="Google Shape;93;p12"/>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5390"/>
              </a:buClr>
              <a:buSzPts val="4400"/>
              <a:buFont typeface="Cambria"/>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2"/>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Cambria"/>
              <a:buNone/>
              <a:defRPr sz="1600">
                <a:solidFill>
                  <a:srgbClr val="7F7F7F"/>
                </a:solidFill>
              </a:defRPr>
            </a:lvl1pPr>
            <a:lvl2pPr marL="914400" lvl="1" indent="-228600" algn="l">
              <a:spcBef>
                <a:spcPts val="1000"/>
              </a:spcBef>
              <a:spcAft>
                <a:spcPts val="0"/>
              </a:spcAft>
              <a:buSzPts val="1280"/>
              <a:buFont typeface="Cambria"/>
              <a:buNone/>
              <a:defRPr/>
            </a:lvl2pPr>
            <a:lvl3pPr marL="1371600" lvl="2" indent="-228600" algn="l">
              <a:spcBef>
                <a:spcPts val="1000"/>
              </a:spcBef>
              <a:spcAft>
                <a:spcPts val="0"/>
              </a:spcAft>
              <a:buSzPts val="1120"/>
              <a:buFont typeface="Cambria"/>
              <a:buNone/>
              <a:defRPr/>
            </a:lvl3pPr>
            <a:lvl4pPr marL="1828800" lvl="3" indent="-228600" algn="l">
              <a:spcBef>
                <a:spcPts val="1000"/>
              </a:spcBef>
              <a:spcAft>
                <a:spcPts val="0"/>
              </a:spcAft>
              <a:buSzPts val="960"/>
              <a:buFont typeface="Cambria"/>
              <a:buNone/>
              <a:defRPr/>
            </a:lvl4pPr>
            <a:lvl5pPr marL="2286000" lvl="4" indent="-228600" algn="l">
              <a:spcBef>
                <a:spcPts val="1000"/>
              </a:spcBef>
              <a:spcAft>
                <a:spcPts val="0"/>
              </a:spcAft>
              <a:buSzPts val="960"/>
              <a:buFont typeface="Cambria"/>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5" name="Google Shape;95;p12"/>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6" name="Google Shape;96;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7" name="Google Shape;97;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8" name="Google Shape;98;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
        <p:nvSpPr>
          <p:cNvPr id="99" name="Google Shape;99;p12"/>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3FAFFF"/>
                </a:solidFill>
                <a:latin typeface="Arial"/>
                <a:ea typeface="Arial"/>
                <a:cs typeface="Arial"/>
                <a:sym typeface="Arial"/>
              </a:rPr>
              <a:t>“</a:t>
            </a:r>
            <a:endParaRPr/>
          </a:p>
        </p:txBody>
      </p:sp>
      <p:sp>
        <p:nvSpPr>
          <p:cNvPr id="100" name="Google Shape;100;p12"/>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3FAFFF"/>
                </a:solidFill>
                <a:latin typeface="Arial"/>
                <a:ea typeface="Arial"/>
                <a:cs typeface="Arial"/>
                <a:sym typeface="Arial"/>
              </a:rPr>
              <a:t>”</a:t>
            </a:r>
            <a:endParaRPr sz="1800">
              <a:solidFill>
                <a:srgbClr val="3FAFFF"/>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1"/>
        <p:cNvGrpSpPr/>
        <p:nvPr/>
      </p:nvGrpSpPr>
      <p:grpSpPr>
        <a:xfrm>
          <a:off x="0" y="0"/>
          <a:ext cx="0" cy="0"/>
          <a:chOff x="0" y="0"/>
          <a:chExt cx="0" cy="0"/>
        </a:xfrm>
      </p:grpSpPr>
      <p:sp>
        <p:nvSpPr>
          <p:cNvPr id="102" name="Google Shape;102;p13"/>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005390"/>
              </a:buClr>
              <a:buSzPts val="4400"/>
              <a:buFont typeface="Cambria"/>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3"/>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4" name="Google Shape;104;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5" name="Google Shape;105;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6" name="Google Shape;106;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07"/>
        <p:cNvGrpSpPr/>
        <p:nvPr/>
      </p:nvGrpSpPr>
      <p:grpSpPr>
        <a:xfrm>
          <a:off x="0" y="0"/>
          <a:ext cx="0" cy="0"/>
          <a:chOff x="0" y="0"/>
          <a:chExt cx="0" cy="0"/>
        </a:xfrm>
      </p:grpSpPr>
      <p:sp>
        <p:nvSpPr>
          <p:cNvPr id="108" name="Google Shape;108;p1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5390"/>
              </a:buClr>
              <a:buSzPts val="4400"/>
              <a:buFont typeface="Cambria"/>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Cambria"/>
              <a:buNone/>
              <a:defRPr sz="2400">
                <a:solidFill>
                  <a:srgbClr val="3F3F3F"/>
                </a:solidFill>
              </a:defRPr>
            </a:lvl1pPr>
            <a:lvl2pPr marL="914400" lvl="1" indent="-228600" algn="l">
              <a:spcBef>
                <a:spcPts val="1000"/>
              </a:spcBef>
              <a:spcAft>
                <a:spcPts val="0"/>
              </a:spcAft>
              <a:buSzPts val="1280"/>
              <a:buFont typeface="Cambria"/>
              <a:buNone/>
              <a:defRPr/>
            </a:lvl2pPr>
            <a:lvl3pPr marL="1371600" lvl="2" indent="-228600" algn="l">
              <a:spcBef>
                <a:spcPts val="1000"/>
              </a:spcBef>
              <a:spcAft>
                <a:spcPts val="0"/>
              </a:spcAft>
              <a:buSzPts val="1120"/>
              <a:buFont typeface="Cambria"/>
              <a:buNone/>
              <a:defRPr/>
            </a:lvl3pPr>
            <a:lvl4pPr marL="1828800" lvl="3" indent="-228600" algn="l">
              <a:spcBef>
                <a:spcPts val="1000"/>
              </a:spcBef>
              <a:spcAft>
                <a:spcPts val="0"/>
              </a:spcAft>
              <a:buSzPts val="960"/>
              <a:buFont typeface="Cambria"/>
              <a:buNone/>
              <a:defRPr/>
            </a:lvl4pPr>
            <a:lvl5pPr marL="2286000" lvl="4" indent="-228600" algn="l">
              <a:spcBef>
                <a:spcPts val="1000"/>
              </a:spcBef>
              <a:spcAft>
                <a:spcPts val="0"/>
              </a:spcAft>
              <a:buSzPts val="960"/>
              <a:buFont typeface="Cambria"/>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0" name="Google Shape;110;p1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1" name="Google Shape;111;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2" name="Google Shape;112;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3" name="Google Shape;113;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
        <p:nvSpPr>
          <p:cNvPr id="114" name="Google Shape;114;p1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3FAFFF"/>
                </a:solidFill>
                <a:latin typeface="Arial"/>
                <a:ea typeface="Arial"/>
                <a:cs typeface="Arial"/>
                <a:sym typeface="Arial"/>
              </a:rPr>
              <a:t>“</a:t>
            </a:r>
            <a:endParaRPr/>
          </a:p>
        </p:txBody>
      </p:sp>
      <p:sp>
        <p:nvSpPr>
          <p:cNvPr id="115" name="Google Shape;115;p1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rgbClr val="3FAFFF"/>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16"/>
        <p:cNvGrpSpPr/>
        <p:nvPr/>
      </p:nvGrpSpPr>
      <p:grpSpPr>
        <a:xfrm>
          <a:off x="0" y="0"/>
          <a:ext cx="0" cy="0"/>
          <a:chOff x="0" y="0"/>
          <a:chExt cx="0" cy="0"/>
        </a:xfrm>
      </p:grpSpPr>
      <p:sp>
        <p:nvSpPr>
          <p:cNvPr id="117" name="Google Shape;117;p15"/>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5390"/>
              </a:buClr>
              <a:buSzPts val="4400"/>
              <a:buFont typeface="Cambria"/>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15"/>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Cambria"/>
              <a:buNone/>
              <a:defRPr sz="2400">
                <a:solidFill>
                  <a:schemeClr val="accent1"/>
                </a:solidFill>
              </a:defRPr>
            </a:lvl1pPr>
            <a:lvl2pPr marL="914400" lvl="1" indent="-228600" algn="l">
              <a:spcBef>
                <a:spcPts val="1000"/>
              </a:spcBef>
              <a:spcAft>
                <a:spcPts val="0"/>
              </a:spcAft>
              <a:buSzPts val="1280"/>
              <a:buFont typeface="Cambria"/>
              <a:buNone/>
              <a:defRPr/>
            </a:lvl2pPr>
            <a:lvl3pPr marL="1371600" lvl="2" indent="-228600" algn="l">
              <a:spcBef>
                <a:spcPts val="1000"/>
              </a:spcBef>
              <a:spcAft>
                <a:spcPts val="0"/>
              </a:spcAft>
              <a:buSzPts val="1120"/>
              <a:buFont typeface="Cambria"/>
              <a:buNone/>
              <a:defRPr/>
            </a:lvl3pPr>
            <a:lvl4pPr marL="1828800" lvl="3" indent="-228600" algn="l">
              <a:spcBef>
                <a:spcPts val="1000"/>
              </a:spcBef>
              <a:spcAft>
                <a:spcPts val="0"/>
              </a:spcAft>
              <a:buSzPts val="960"/>
              <a:buFont typeface="Cambria"/>
              <a:buNone/>
              <a:defRPr/>
            </a:lvl4pPr>
            <a:lvl5pPr marL="2286000" lvl="4" indent="-228600" algn="l">
              <a:spcBef>
                <a:spcPts val="1000"/>
              </a:spcBef>
              <a:spcAft>
                <a:spcPts val="0"/>
              </a:spcAft>
              <a:buSzPts val="960"/>
              <a:buFont typeface="Cambria"/>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9" name="Google Shape;119;p15"/>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0" name="Google Shape;120;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1" name="Google Shape;121;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2" name="Google Shape;122;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3"/>
        <p:cNvGrpSpPr/>
        <p:nvPr/>
      </p:nvGrpSpPr>
      <p:grpSpPr>
        <a:xfrm>
          <a:off x="0" y="0"/>
          <a:ext cx="0" cy="0"/>
          <a:chOff x="0" y="0"/>
          <a:chExt cx="0" cy="0"/>
        </a:xfrm>
      </p:grpSpPr>
      <p:sp>
        <p:nvSpPr>
          <p:cNvPr id="124" name="Google Shape;124;p16"/>
          <p:cNvSpPr txBox="1">
            <a:spLocks noGrp="1"/>
          </p:cNvSpPr>
          <p:nvPr>
            <p:ph type="title"/>
          </p:nvPr>
        </p:nvSpPr>
        <p:spPr>
          <a:xfrm>
            <a:off x="677334" y="609600"/>
            <a:ext cx="8596668" cy="734351"/>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00539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6"/>
          <p:cNvSpPr txBox="1">
            <a:spLocks noGrp="1"/>
          </p:cNvSpPr>
          <p:nvPr>
            <p:ph type="body" idx="1"/>
          </p:nvPr>
        </p:nvSpPr>
        <p:spPr>
          <a:xfrm rot="5400000">
            <a:off x="2562012" y="-329851"/>
            <a:ext cx="4827312" cy="8596668"/>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6" name="Google Shape;126;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7" name="Google Shape;127;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8" name="Google Shape;128;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9"/>
        <p:cNvGrpSpPr/>
        <p:nvPr/>
      </p:nvGrpSpPr>
      <p:grpSpPr>
        <a:xfrm>
          <a:off x="0" y="0"/>
          <a:ext cx="0" cy="0"/>
          <a:chOff x="0" y="0"/>
          <a:chExt cx="0" cy="0"/>
        </a:xfrm>
      </p:grpSpPr>
      <p:sp>
        <p:nvSpPr>
          <p:cNvPr id="130" name="Google Shape;130;p17"/>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00539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17"/>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2" name="Google Shape;132;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3" name="Google Shape;133;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4" name="Google Shape;134;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3"/>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005390"/>
              </a:buClr>
              <a:buSzPts val="3600"/>
              <a:buFont typeface="Cambria"/>
              <a:buNone/>
              <a:defRPr sz="3600">
                <a:latin typeface="Cambria"/>
                <a:ea typeface="Cambria"/>
                <a:cs typeface="Cambria"/>
                <a:sym typeface="Cambria"/>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pic>
        <p:nvPicPr>
          <p:cNvPr id="40" name="Google Shape;40;p3"/>
          <p:cNvPicPr preferRelativeResize="0"/>
          <p:nvPr/>
        </p:nvPicPr>
        <p:blipFill rotWithShape="1">
          <a:blip r:embed="rId2">
            <a:alphaModFix/>
          </a:blip>
          <a:srcRect/>
          <a:stretch/>
        </p:blipFill>
        <p:spPr>
          <a:xfrm>
            <a:off x="1794934" y="6443436"/>
            <a:ext cx="5627096" cy="41456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1"/>
        <p:cNvGrpSpPr/>
        <p:nvPr/>
      </p:nvGrpSpPr>
      <p:grpSpPr>
        <a:xfrm>
          <a:off x="0" y="0"/>
          <a:ext cx="0" cy="0"/>
          <a:chOff x="0" y="0"/>
          <a:chExt cx="0" cy="0"/>
        </a:xfrm>
      </p:grpSpPr>
      <p:sp>
        <p:nvSpPr>
          <p:cNvPr id="42" name="Google Shape;42;p4"/>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005390"/>
              </a:buClr>
              <a:buSzPts val="4000"/>
              <a:buFont typeface="Cambria"/>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4"/>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4" name="Google Shape;44;p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5" name="Google Shape;45;p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6" name="Google Shape;46;p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7"/>
        <p:cNvGrpSpPr/>
        <p:nvPr/>
      </p:nvGrpSpPr>
      <p:grpSpPr>
        <a:xfrm>
          <a:off x="0" y="0"/>
          <a:ext cx="0" cy="0"/>
          <a:chOff x="0" y="0"/>
          <a:chExt cx="0" cy="0"/>
        </a:xfrm>
      </p:grpSpPr>
      <p:sp>
        <p:nvSpPr>
          <p:cNvPr id="48" name="Google Shape;48;p5"/>
          <p:cNvSpPr txBox="1">
            <a:spLocks noGrp="1"/>
          </p:cNvSpPr>
          <p:nvPr>
            <p:ph type="title"/>
          </p:nvPr>
        </p:nvSpPr>
        <p:spPr>
          <a:xfrm>
            <a:off x="677334" y="609600"/>
            <a:ext cx="8596668" cy="734351"/>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00539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5"/>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0" name="Google Shape;50;p5"/>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1" name="Google Shape;51;p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2" name="Google Shape;52;p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3" name="Google Shape;53;p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4"/>
        <p:cNvGrpSpPr/>
        <p:nvPr/>
      </p:nvGrpSpPr>
      <p:grpSpPr>
        <a:xfrm>
          <a:off x="0" y="0"/>
          <a:ext cx="0" cy="0"/>
          <a:chOff x="0" y="0"/>
          <a:chExt cx="0" cy="0"/>
        </a:xfrm>
      </p:grpSpPr>
      <p:sp>
        <p:nvSpPr>
          <p:cNvPr id="55" name="Google Shape;55;p6"/>
          <p:cNvSpPr txBox="1">
            <a:spLocks noGrp="1"/>
          </p:cNvSpPr>
          <p:nvPr>
            <p:ph type="title"/>
          </p:nvPr>
        </p:nvSpPr>
        <p:spPr>
          <a:xfrm>
            <a:off x="677334" y="609600"/>
            <a:ext cx="8596668" cy="734351"/>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005390"/>
              </a:buClr>
              <a:buSzPts val="3600"/>
              <a:buFont typeface="Cambri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6"/>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57" name="Google Shape;57;p6"/>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8" name="Google Shape;58;p6"/>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59" name="Google Shape;59;p6"/>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0" name="Google Shape;60;p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1" name="Google Shape;61;p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2" name="Google Shape;62;p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00539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6" name="Google Shape;66;p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7" name="Google Shape;67;p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8"/>
        <p:cNvGrpSpPr/>
        <p:nvPr/>
      </p:nvGrpSpPr>
      <p:grpSpPr>
        <a:xfrm>
          <a:off x="0" y="0"/>
          <a:ext cx="0" cy="0"/>
          <a:chOff x="0" y="0"/>
          <a:chExt cx="0" cy="0"/>
        </a:xfrm>
      </p:grpSpPr>
      <p:sp>
        <p:nvSpPr>
          <p:cNvPr id="69" name="Google Shape;69;p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0" name="Google Shape;70;p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1" name="Google Shape;71;p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9"/>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005390"/>
              </a:buClr>
              <a:buSzPts val="2000"/>
              <a:buFont typeface="Cambria"/>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9"/>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5" name="Google Shape;75;p9"/>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76" name="Google Shape;76;p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7" name="Google Shape;77;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8" name="Google Shape;78;p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10"/>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005390"/>
              </a:buClr>
              <a:buSzPts val="2400"/>
              <a:buFont typeface="Cambria"/>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0"/>
          <p:cNvSpPr>
            <a:spLocks noGrp="1"/>
          </p:cNvSpPr>
          <p:nvPr>
            <p:ph type="pic" idx="2"/>
          </p:nvPr>
        </p:nvSpPr>
        <p:spPr>
          <a:xfrm>
            <a:off x="677334" y="609600"/>
            <a:ext cx="8596668" cy="3845718"/>
          </a:xfrm>
          <a:prstGeom prst="rect">
            <a:avLst/>
          </a:prstGeom>
          <a:noFill/>
          <a:ln>
            <a:noFill/>
          </a:ln>
        </p:spPr>
        <p:txBody>
          <a:bodyPr spcFirstLastPara="1" wrap="square" lIns="91425" tIns="45700" rIns="91425" bIns="45700" anchor="t" anchorCtr="0">
            <a:noAutofit/>
          </a:bodyPr>
          <a:lstStyle>
            <a:lvl1pPr marR="0" lvl="0" algn="ctr" rtl="0">
              <a:spcBef>
                <a:spcPts val="1000"/>
              </a:spcBef>
              <a:spcAft>
                <a:spcPts val="0"/>
              </a:spcAft>
              <a:buClr>
                <a:schemeClr val="accent1"/>
              </a:buClr>
              <a:buSzPts val="1280"/>
              <a:buFont typeface="Noto Sans Symbols"/>
              <a:buNone/>
              <a:defRPr sz="1600" b="0" i="0" u="none" strike="noStrike" cap="none">
                <a:solidFill>
                  <a:srgbClr val="3F3F3F"/>
                </a:solidFill>
                <a:latin typeface="Cambria"/>
                <a:ea typeface="Cambria"/>
                <a:cs typeface="Cambria"/>
                <a:sym typeface="Cambria"/>
              </a:defRPr>
            </a:lvl1pPr>
            <a:lvl2pPr marR="0" lvl="1" algn="l" rtl="0">
              <a:spcBef>
                <a:spcPts val="1000"/>
              </a:spcBef>
              <a:spcAft>
                <a:spcPts val="0"/>
              </a:spcAft>
              <a:buClr>
                <a:schemeClr val="accent1"/>
              </a:buClr>
              <a:buSzPts val="1280"/>
              <a:buFont typeface="Noto Sans Symbols"/>
              <a:buNone/>
              <a:defRPr sz="1600" b="0" i="0" u="none" strike="noStrike" cap="none">
                <a:solidFill>
                  <a:srgbClr val="3F3F3F"/>
                </a:solidFill>
                <a:latin typeface="Cambria"/>
                <a:ea typeface="Cambria"/>
                <a:cs typeface="Cambria"/>
                <a:sym typeface="Cambria"/>
              </a:defRPr>
            </a:lvl2pPr>
            <a:lvl3pPr marR="0" lvl="2" algn="l" rtl="0">
              <a:spcBef>
                <a:spcPts val="1000"/>
              </a:spcBef>
              <a:spcAft>
                <a:spcPts val="0"/>
              </a:spcAft>
              <a:buClr>
                <a:schemeClr val="accent1"/>
              </a:buClr>
              <a:buSzPts val="1280"/>
              <a:buFont typeface="Noto Sans Symbols"/>
              <a:buNone/>
              <a:defRPr sz="1600" b="0" i="0" u="none" strike="noStrike" cap="none">
                <a:solidFill>
                  <a:srgbClr val="3F3F3F"/>
                </a:solidFill>
                <a:latin typeface="Cambria"/>
                <a:ea typeface="Cambria"/>
                <a:cs typeface="Cambria"/>
                <a:sym typeface="Cambria"/>
              </a:defRPr>
            </a:lvl3pPr>
            <a:lvl4pPr marR="0" lvl="3" algn="l" rtl="0">
              <a:spcBef>
                <a:spcPts val="1000"/>
              </a:spcBef>
              <a:spcAft>
                <a:spcPts val="0"/>
              </a:spcAft>
              <a:buClr>
                <a:schemeClr val="accent1"/>
              </a:buClr>
              <a:buSzPts val="1280"/>
              <a:buFont typeface="Noto Sans Symbols"/>
              <a:buNone/>
              <a:defRPr sz="1600" b="0" i="0" u="none" strike="noStrike" cap="none">
                <a:solidFill>
                  <a:srgbClr val="3F3F3F"/>
                </a:solidFill>
                <a:latin typeface="Cambria"/>
                <a:ea typeface="Cambria"/>
                <a:cs typeface="Cambria"/>
                <a:sym typeface="Cambria"/>
              </a:defRPr>
            </a:lvl4pPr>
            <a:lvl5pPr marR="0" lvl="4" algn="l" rtl="0">
              <a:spcBef>
                <a:spcPts val="1000"/>
              </a:spcBef>
              <a:spcAft>
                <a:spcPts val="0"/>
              </a:spcAft>
              <a:buClr>
                <a:schemeClr val="accent1"/>
              </a:buClr>
              <a:buSzPts val="1280"/>
              <a:buFont typeface="Noto Sans Symbols"/>
              <a:buNone/>
              <a:defRPr sz="1600" b="0" i="0" u="none" strike="noStrike" cap="none">
                <a:solidFill>
                  <a:srgbClr val="3F3F3F"/>
                </a:solidFill>
                <a:latin typeface="Cambria"/>
                <a:ea typeface="Cambria"/>
                <a:cs typeface="Cambria"/>
                <a:sym typeface="Cambria"/>
              </a:defRPr>
            </a:lvl5pPr>
            <a:lvl6pPr marR="0" lvl="5"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6pPr>
            <a:lvl7pPr marR="0" lvl="6"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7pPr>
            <a:lvl8pPr marR="0" lvl="7"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8pPr>
            <a:lvl9pPr marR="0" lvl="8"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82" name="Google Shape;82;p10"/>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3" name="Google Shape;83;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4" name="Google Shape;84;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5" name="Google Shape;85;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Trebuchet MS"/>
                <a:ea typeface="Trebuchet MS"/>
                <a:cs typeface="Trebuchet MS"/>
                <a:sym typeface="Trebuchet MS"/>
              </a:defRPr>
            </a:lvl1pPr>
            <a:lvl2pPr marL="0" marR="0" lvl="1" indent="0" algn="l" rtl="0">
              <a:spcBef>
                <a:spcPts val="0"/>
              </a:spcBef>
              <a:buNone/>
              <a:defRPr sz="1800">
                <a:solidFill>
                  <a:schemeClr val="dk1"/>
                </a:solidFill>
                <a:latin typeface="Trebuchet MS"/>
                <a:ea typeface="Trebuchet MS"/>
                <a:cs typeface="Trebuchet MS"/>
                <a:sym typeface="Trebuchet MS"/>
              </a:defRPr>
            </a:lvl2pPr>
            <a:lvl3pPr marL="0" marR="0" lvl="2" indent="0" algn="l" rtl="0">
              <a:spcBef>
                <a:spcPts val="0"/>
              </a:spcBef>
              <a:buNone/>
              <a:defRPr sz="1800">
                <a:solidFill>
                  <a:schemeClr val="dk1"/>
                </a:solidFill>
                <a:latin typeface="Trebuchet MS"/>
                <a:ea typeface="Trebuchet MS"/>
                <a:cs typeface="Trebuchet MS"/>
                <a:sym typeface="Trebuchet MS"/>
              </a:defRPr>
            </a:lvl3pPr>
            <a:lvl4pPr marL="0" marR="0" lvl="3" indent="0" algn="l" rtl="0">
              <a:spcBef>
                <a:spcPts val="0"/>
              </a:spcBef>
              <a:buNone/>
              <a:defRPr sz="1800">
                <a:solidFill>
                  <a:schemeClr val="dk1"/>
                </a:solidFill>
                <a:latin typeface="Trebuchet MS"/>
                <a:ea typeface="Trebuchet MS"/>
                <a:cs typeface="Trebuchet MS"/>
                <a:sym typeface="Trebuchet MS"/>
              </a:defRPr>
            </a:lvl4pPr>
            <a:lvl5pPr marL="0" marR="0" lvl="4" indent="0" algn="l" rtl="0">
              <a:spcBef>
                <a:spcPts val="0"/>
              </a:spcBef>
              <a:buNone/>
              <a:defRPr sz="1800">
                <a:solidFill>
                  <a:schemeClr val="dk1"/>
                </a:solidFill>
                <a:latin typeface="Trebuchet MS"/>
                <a:ea typeface="Trebuchet MS"/>
                <a:cs typeface="Trebuchet MS"/>
                <a:sym typeface="Trebuchet MS"/>
              </a:defRPr>
            </a:lvl5pPr>
            <a:lvl6pPr marL="0" marR="0" lvl="5" indent="0" algn="l" rtl="0">
              <a:spcBef>
                <a:spcPts val="0"/>
              </a:spcBef>
              <a:buNone/>
              <a:defRPr sz="1800">
                <a:solidFill>
                  <a:schemeClr val="dk1"/>
                </a:solidFill>
                <a:latin typeface="Trebuchet MS"/>
                <a:ea typeface="Trebuchet MS"/>
                <a:cs typeface="Trebuchet MS"/>
                <a:sym typeface="Trebuchet MS"/>
              </a:defRPr>
            </a:lvl6pPr>
            <a:lvl7pPr marL="0" marR="0" lvl="6" indent="0" algn="l" rtl="0">
              <a:spcBef>
                <a:spcPts val="0"/>
              </a:spcBef>
              <a:buNone/>
              <a:defRPr sz="1800">
                <a:solidFill>
                  <a:schemeClr val="dk1"/>
                </a:solidFill>
                <a:latin typeface="Trebuchet MS"/>
                <a:ea typeface="Trebuchet MS"/>
                <a:cs typeface="Trebuchet MS"/>
                <a:sym typeface="Trebuchet MS"/>
              </a:defRPr>
            </a:lvl7pPr>
            <a:lvl8pPr marL="0" marR="0" lvl="7" indent="0" algn="l" rtl="0">
              <a:spcBef>
                <a:spcPts val="0"/>
              </a:spcBef>
              <a:buNone/>
              <a:defRPr sz="1800">
                <a:solidFill>
                  <a:schemeClr val="dk1"/>
                </a:solidFill>
                <a:latin typeface="Trebuchet MS"/>
                <a:ea typeface="Trebuchet MS"/>
                <a:cs typeface="Trebuchet MS"/>
                <a:sym typeface="Trebuchet MS"/>
              </a:defRPr>
            </a:lvl8pPr>
            <a:lvl9pPr marL="0" marR="0" lvl="8" indent="0" algn="l" rtl="0">
              <a:spcBef>
                <a:spcPts val="0"/>
              </a:spcBef>
              <a:buNone/>
              <a:defRPr sz="1800">
                <a:solidFill>
                  <a:schemeClr val="dk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8">
            <a:alphaModFix/>
          </a:blip>
          <a:tile tx="0" ty="0" sx="100000" sy="100000" flip="none" algn="tl"/>
        </a:blipFill>
        <a:effectLst/>
      </p:bgPr>
    </p:bg>
    <p:spTree>
      <p:nvGrpSpPr>
        <p:cNvPr id="1" name="Shape 5"/>
        <p:cNvGrpSpPr/>
        <p:nvPr/>
      </p:nvGrpSpPr>
      <p:grpSpPr>
        <a:xfrm>
          <a:off x="0" y="0"/>
          <a:ext cx="0" cy="0"/>
          <a:chOff x="0" y="0"/>
          <a:chExt cx="0" cy="0"/>
        </a:xfrm>
      </p:grpSpPr>
      <p:grpSp>
        <p:nvGrpSpPr>
          <p:cNvPr id="6" name="Google Shape;6;p1"/>
          <p:cNvGrpSpPr/>
          <p:nvPr/>
        </p:nvGrpSpPr>
        <p:grpSpPr>
          <a:xfrm>
            <a:off x="0" y="-8467"/>
            <a:ext cx="12192000" cy="6866467"/>
            <a:chOff x="0" y="-8467"/>
            <a:chExt cx="12192000" cy="6866467"/>
          </a:xfrm>
        </p:grpSpPr>
        <p:cxnSp>
          <p:nvCxnSpPr>
            <p:cNvPr id="7" name="Google Shape;7;p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AC9D0E">
                <a:alpha val="69803"/>
              </a:srgbClr>
            </a:solidFill>
            <a:ln>
              <a:noFill/>
            </a:ln>
          </p:spPr>
        </p:sp>
        <p:sp>
          <p:nvSpPr>
            <p:cNvPr id="13" name="Google Shape;13;p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3FAFFF">
                <a:alpha val="69803"/>
              </a:srgbClr>
            </a:solidFill>
            <a:ln>
              <a:noFill/>
            </a:ln>
          </p:spPr>
        </p:sp>
        <p:sp>
          <p:nvSpPr>
            <p:cNvPr id="14" name="Google Shape;14;p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1"/>
          <p:cNvSpPr txBox="1">
            <a:spLocks noGrp="1"/>
          </p:cNvSpPr>
          <p:nvPr>
            <p:ph type="title"/>
          </p:nvPr>
        </p:nvSpPr>
        <p:spPr>
          <a:xfrm>
            <a:off x="677334" y="609600"/>
            <a:ext cx="8596668" cy="73435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rgbClr val="005390"/>
              </a:buClr>
              <a:buSzPts val="3600"/>
              <a:buFont typeface="Cambria"/>
              <a:buNone/>
              <a:defRPr sz="3600" b="0" i="0" u="none" strike="noStrike" cap="none">
                <a:solidFill>
                  <a:srgbClr val="005390"/>
                </a:solidFill>
                <a:latin typeface="Cambria"/>
                <a:ea typeface="Cambria"/>
                <a:cs typeface="Cambria"/>
                <a:sym typeface="Cambria"/>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1"/>
          <p:cNvSpPr txBox="1">
            <a:spLocks noGrp="1"/>
          </p:cNvSpPr>
          <p:nvPr>
            <p:ph type="body" idx="1"/>
          </p:nvPr>
        </p:nvSpPr>
        <p:spPr>
          <a:xfrm>
            <a:off x="677334" y="1554827"/>
            <a:ext cx="8596668" cy="4827312"/>
          </a:xfrm>
          <a:prstGeom prst="rect">
            <a:avLst/>
          </a:prstGeom>
          <a:noFill/>
          <a:ln>
            <a:noFill/>
          </a:ln>
        </p:spPr>
        <p:txBody>
          <a:bodyPr spcFirstLastPara="1" wrap="square" lIns="91425" tIns="45700" rIns="91425" bIns="45700" anchor="t" anchorCtr="0">
            <a:no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Cambria"/>
                <a:ea typeface="Cambria"/>
                <a:cs typeface="Cambria"/>
                <a:sym typeface="Cambria"/>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Cambria"/>
                <a:ea typeface="Cambria"/>
                <a:cs typeface="Cambria"/>
                <a:sym typeface="Cambria"/>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Cambria"/>
                <a:ea typeface="Cambria"/>
                <a:cs typeface="Cambria"/>
                <a:sym typeface="Cambria"/>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Cambria"/>
                <a:ea typeface="Cambria"/>
                <a:cs typeface="Cambria"/>
                <a:sym typeface="Cambria"/>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Cambria"/>
                <a:ea typeface="Cambria"/>
                <a:cs typeface="Cambria"/>
                <a:sym typeface="Cambria"/>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pic>
        <p:nvPicPr>
          <p:cNvPr id="19" name="Google Shape;19;p1" descr="https://cd2.saumag.edu/communications/files/2016/04/FlameColor.png"/>
          <p:cNvPicPr preferRelativeResize="0"/>
          <p:nvPr/>
        </p:nvPicPr>
        <p:blipFill rotWithShape="1">
          <a:blip r:embed="rId19">
            <a:alphaModFix/>
          </a:blip>
          <a:srcRect/>
          <a:stretch/>
        </p:blipFill>
        <p:spPr>
          <a:xfrm>
            <a:off x="9996872" y="4630478"/>
            <a:ext cx="1763447" cy="206890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8"/>
          <p:cNvSpPr txBox="1">
            <a:spLocks noGrp="1"/>
          </p:cNvSpPr>
          <p:nvPr>
            <p:ph type="ctrTitle"/>
          </p:nvPr>
        </p:nvSpPr>
        <p:spPr>
          <a:xfrm>
            <a:off x="664308" y="1978114"/>
            <a:ext cx="9122879" cy="164630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rgbClr val="005390"/>
              </a:buClr>
              <a:buSzPts val="5400"/>
              <a:buFont typeface="Cambria"/>
              <a:buNone/>
            </a:pPr>
            <a:r>
              <a:rPr lang="en-US">
                <a:solidFill>
                  <a:srgbClr val="005390"/>
                </a:solidFill>
                <a:latin typeface="Cambria"/>
                <a:ea typeface="Cambria"/>
                <a:cs typeface="Cambria"/>
                <a:sym typeface="Cambria"/>
              </a:rPr>
              <a:t>OPT Workshop</a:t>
            </a:r>
            <a:endParaRPr/>
          </a:p>
        </p:txBody>
      </p:sp>
      <p:sp>
        <p:nvSpPr>
          <p:cNvPr id="140" name="Google Shape;140;p18"/>
          <p:cNvSpPr txBox="1">
            <a:spLocks noGrp="1"/>
          </p:cNvSpPr>
          <p:nvPr>
            <p:ph type="subTitle" idx="1"/>
          </p:nvPr>
        </p:nvSpPr>
        <p:spPr>
          <a:xfrm>
            <a:off x="1570892" y="3804614"/>
            <a:ext cx="8216295" cy="1392537"/>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440"/>
              <a:buNone/>
            </a:pPr>
            <a:r>
              <a:rPr lang="en-US"/>
              <a:t>This PowerPoint provides information about Optional Practical Training (OPT).</a:t>
            </a:r>
            <a:endParaRPr/>
          </a:p>
        </p:txBody>
      </p:sp>
      <p:pic>
        <p:nvPicPr>
          <p:cNvPr id="141" name="Google Shape;141;p18" descr="https://cd2.saumag.edu/communications/files/2016/04/FlameColor.png"/>
          <p:cNvPicPr preferRelativeResize="0"/>
          <p:nvPr/>
        </p:nvPicPr>
        <p:blipFill rotWithShape="1">
          <a:blip r:embed="rId3">
            <a:alphaModFix/>
          </a:blip>
          <a:srcRect/>
          <a:stretch/>
        </p:blipFill>
        <p:spPr>
          <a:xfrm>
            <a:off x="9995630" y="4627985"/>
            <a:ext cx="1770728" cy="2077444"/>
          </a:xfrm>
          <a:prstGeom prst="rect">
            <a:avLst/>
          </a:prstGeom>
          <a:noFill/>
          <a:ln>
            <a:noFill/>
          </a:ln>
        </p:spPr>
      </p:pic>
      <p:pic>
        <p:nvPicPr>
          <p:cNvPr id="142" name="Google Shape;142;p18"/>
          <p:cNvPicPr preferRelativeResize="0"/>
          <p:nvPr/>
        </p:nvPicPr>
        <p:blipFill rotWithShape="1">
          <a:blip r:embed="rId4">
            <a:alphaModFix/>
          </a:blip>
          <a:srcRect/>
          <a:stretch/>
        </p:blipFill>
        <p:spPr>
          <a:xfrm>
            <a:off x="8678701" y="385342"/>
            <a:ext cx="487363" cy="48736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7"/>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USCIS Processing</a:t>
            </a:r>
            <a:endParaRPr/>
          </a:p>
        </p:txBody>
      </p:sp>
      <p:sp>
        <p:nvSpPr>
          <p:cNvPr id="204" name="Google Shape;204;p27"/>
          <p:cNvSpPr txBox="1">
            <a:spLocks noGrp="1"/>
          </p:cNvSpPr>
          <p:nvPr>
            <p:ph type="body" idx="1"/>
          </p:nvPr>
        </p:nvSpPr>
        <p:spPr>
          <a:xfrm>
            <a:off x="677334" y="1399592"/>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1440"/>
              <a:buChar char="►"/>
            </a:pPr>
            <a:r>
              <a:rPr lang="en-US"/>
              <a:t>USCIS will have very limited contact with you.  Though you can check your application status through the USCIS Case system, there will be little updated there.  The following are notifications you can expect from USCIS after submitting your application:</a:t>
            </a:r>
            <a:endParaRPr/>
          </a:p>
          <a:p>
            <a:pPr marL="342900" lvl="0" indent="-251459" algn="l" rtl="0">
              <a:spcBef>
                <a:spcPts val="1000"/>
              </a:spcBef>
              <a:spcAft>
                <a:spcPts val="0"/>
              </a:spcAft>
              <a:buSzPts val="1440"/>
              <a:buNone/>
            </a:pPr>
            <a:endParaRPr/>
          </a:p>
          <a:p>
            <a:pPr marL="742950" lvl="1" indent="-285750" algn="l" rtl="0">
              <a:spcBef>
                <a:spcPts val="1000"/>
              </a:spcBef>
              <a:spcAft>
                <a:spcPts val="0"/>
              </a:spcAft>
              <a:buSzPts val="1280"/>
              <a:buChar char="►"/>
            </a:pPr>
            <a:r>
              <a:rPr lang="en-US" b="1"/>
              <a:t>First 2-3 weeks: </a:t>
            </a:r>
            <a:r>
              <a:rPr lang="en-US"/>
              <a:t>If you submitted the G-1145, you will receive an email or text confirming delivery of your package. This should include your Receipt Number. You can use this number to check the status of your application.</a:t>
            </a:r>
            <a:endParaRPr/>
          </a:p>
          <a:p>
            <a:pPr marL="742950" lvl="1" indent="-285750" algn="l" rtl="0">
              <a:spcBef>
                <a:spcPts val="1000"/>
              </a:spcBef>
              <a:spcAft>
                <a:spcPts val="0"/>
              </a:spcAft>
              <a:buSzPts val="1280"/>
              <a:buChar char="►"/>
            </a:pPr>
            <a:r>
              <a:rPr lang="en-US" b="1"/>
              <a:t>Within 40 days: </a:t>
            </a:r>
            <a:r>
              <a:rPr lang="en-US"/>
              <a:t>You will receive an I-797c Receipt Notice. Check this form and make sure name, address, and application type is correct.  If there are any errors contact our office.  This document is official proof of your application so keep it safe.</a:t>
            </a:r>
            <a:endParaRPr/>
          </a:p>
          <a:p>
            <a:pPr marL="742950" lvl="1" indent="-285750" algn="l" rtl="0">
              <a:spcBef>
                <a:spcPts val="1000"/>
              </a:spcBef>
              <a:spcAft>
                <a:spcPts val="0"/>
              </a:spcAft>
              <a:buSzPts val="1280"/>
              <a:buChar char="►"/>
            </a:pPr>
            <a:r>
              <a:rPr lang="en-US" b="1"/>
              <a:t>90-120 days: </a:t>
            </a:r>
            <a:r>
              <a:rPr lang="en-US"/>
              <a:t>You should receive your I-979 Approval notice followed by your EAD card typically a week later. Check your EAD card for errors and contact our office if you see any.  Remember you cannot start working until your Start Date on your EAD card.</a:t>
            </a:r>
            <a:endParaRPr/>
          </a:p>
          <a:p>
            <a:pPr marL="742950" lvl="1" indent="-285750" algn="l" rtl="0">
              <a:spcBef>
                <a:spcPts val="1000"/>
              </a:spcBef>
              <a:spcAft>
                <a:spcPts val="0"/>
              </a:spcAft>
              <a:buSzPts val="1280"/>
              <a:buChar char="►"/>
            </a:pPr>
            <a:r>
              <a:rPr lang="en-US" b="1"/>
              <a:t>2 weeks later: </a:t>
            </a:r>
            <a:r>
              <a:rPr lang="en-US"/>
              <a:t>If you requested a Social Security Number you will receive it.</a:t>
            </a:r>
            <a:endParaRPr/>
          </a:p>
        </p:txBody>
      </p:sp>
      <p:pic>
        <p:nvPicPr>
          <p:cNvPr id="205" name="Google Shape;205;p27"/>
          <p:cNvPicPr preferRelativeResize="0"/>
          <p:nvPr/>
        </p:nvPicPr>
        <p:blipFill rotWithShape="1">
          <a:blip r:embed="rId3">
            <a:alphaModFix/>
          </a:blip>
          <a:srcRect/>
          <a:stretch/>
        </p:blipFill>
        <p:spPr>
          <a:xfrm>
            <a:off x="8333468" y="760915"/>
            <a:ext cx="487363" cy="48736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9"/>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OPT Application Documents</a:t>
            </a:r>
            <a:endParaRPr/>
          </a:p>
        </p:txBody>
      </p:sp>
      <p:sp>
        <p:nvSpPr>
          <p:cNvPr id="218" name="Google Shape;218;p29"/>
          <p:cNvSpPr txBox="1">
            <a:spLocks noGrp="1"/>
          </p:cNvSpPr>
          <p:nvPr>
            <p:ph type="body" idx="1"/>
          </p:nvPr>
        </p:nvSpPr>
        <p:spPr>
          <a:xfrm>
            <a:off x="677334" y="1502991"/>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70C0"/>
              </a:buClr>
              <a:buSzPts val="1200"/>
              <a:buChar char="►"/>
            </a:pPr>
            <a:r>
              <a:rPr lang="en-US" sz="1500" b="1" dirty="0">
                <a:solidFill>
                  <a:srgbClr val="3F3F3F"/>
                </a:solidFill>
              </a:rPr>
              <a:t>G-1145 Form Attach this from to the front of your application. </a:t>
            </a:r>
            <a:r>
              <a:rPr lang="en-US" sz="1500" dirty="0">
                <a:solidFill>
                  <a:srgbClr val="3F3F3F"/>
                </a:solidFill>
              </a:rPr>
              <a:t>This will allow you to receive email and text notifications about the status of your application.</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 I-765 Application. </a:t>
            </a:r>
            <a:r>
              <a:rPr lang="en-US" sz="1500" dirty="0">
                <a:solidFill>
                  <a:srgbClr val="3F3F3F"/>
                </a:solidFill>
              </a:rPr>
              <a:t>Make sure you sign and date it</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 $410 fee payment by including either:</a:t>
            </a:r>
            <a:endParaRPr dirty="0"/>
          </a:p>
          <a:p>
            <a:pPr marL="742950" lvl="1" indent="-285750" algn="l" rtl="0">
              <a:lnSpc>
                <a:spcPct val="90000"/>
              </a:lnSpc>
              <a:spcBef>
                <a:spcPts val="1000"/>
              </a:spcBef>
              <a:spcAft>
                <a:spcPts val="0"/>
              </a:spcAft>
              <a:buClr>
                <a:srgbClr val="0070C0"/>
              </a:buClr>
              <a:buSzPts val="1120"/>
              <a:buChar char="►"/>
            </a:pPr>
            <a:r>
              <a:rPr lang="en-US" sz="1400" dirty="0">
                <a:solidFill>
                  <a:srgbClr val="3F3F3F"/>
                </a:solidFill>
              </a:rPr>
              <a:t>Form G-1450 if paying by credit card</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Two passport type photos taken within 30 days of filing the application that meet the requirements on the Department of State website. </a:t>
            </a:r>
            <a:r>
              <a:rPr lang="en-US" sz="1500" dirty="0">
                <a:solidFill>
                  <a:srgbClr val="3F3F3F"/>
                </a:solidFill>
              </a:rPr>
              <a:t>Write your name and I-94 number lightly on the back of each photo.</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Copy of your I-94. </a:t>
            </a:r>
            <a:r>
              <a:rPr lang="en-US" sz="1500" dirty="0">
                <a:solidFill>
                  <a:srgbClr val="3F3F3F"/>
                </a:solidFill>
              </a:rPr>
              <a:t>You can find this online.</a:t>
            </a:r>
            <a:endParaRPr sz="1500" b="1" dirty="0">
              <a:solidFill>
                <a:srgbClr val="3F3F3F"/>
              </a:solidFill>
            </a:endParaRPr>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Photocopy of the identification page(s) of your passport, including photo and expiration date.</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Photocopy of your current visa.</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Copy of your OPT Recommendation I-20 (signed)- DO NOT SEND ORIGINAL!</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Photocopy of student data pages of all your previous I-20s. DO NOT SEND ORIGINALS!</a:t>
            </a:r>
            <a:endParaRPr dirty="0"/>
          </a:p>
          <a:p>
            <a:pPr marL="342900" lvl="0" indent="-342900" algn="l" rtl="0">
              <a:lnSpc>
                <a:spcPct val="90000"/>
              </a:lnSpc>
              <a:spcBef>
                <a:spcPts val="1000"/>
              </a:spcBef>
              <a:spcAft>
                <a:spcPts val="0"/>
              </a:spcAft>
              <a:buClr>
                <a:srgbClr val="0070C0"/>
              </a:buClr>
              <a:buSzPts val="1200"/>
              <a:buChar char="►"/>
            </a:pPr>
            <a:r>
              <a:rPr lang="en-US" sz="1500" b="1" dirty="0">
                <a:solidFill>
                  <a:srgbClr val="3F3F3F"/>
                </a:solidFill>
              </a:rPr>
              <a:t>If you have had OPT before, photocopy of your previous EAD card (both sides).</a:t>
            </a:r>
            <a:endParaRPr dirty="0"/>
          </a:p>
        </p:txBody>
      </p:sp>
      <p:pic>
        <p:nvPicPr>
          <p:cNvPr id="219" name="Google Shape;219;p29"/>
          <p:cNvPicPr preferRelativeResize="0"/>
          <p:nvPr/>
        </p:nvPicPr>
        <p:blipFill rotWithShape="1">
          <a:blip r:embed="rId3">
            <a:alphaModFix/>
          </a:blip>
          <a:srcRect/>
          <a:stretch/>
        </p:blipFill>
        <p:spPr>
          <a:xfrm>
            <a:off x="8786639" y="506201"/>
            <a:ext cx="487363" cy="48736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0"/>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Reporting Requirements</a:t>
            </a:r>
            <a:endParaRPr/>
          </a:p>
        </p:txBody>
      </p:sp>
      <p:sp>
        <p:nvSpPr>
          <p:cNvPr id="225" name="Google Shape;225;p30"/>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200000"/>
              </a:lnSpc>
              <a:spcBef>
                <a:spcPts val="0"/>
              </a:spcBef>
              <a:spcAft>
                <a:spcPts val="0"/>
              </a:spcAft>
              <a:buSzPts val="1440"/>
              <a:buChar char="►"/>
            </a:pPr>
            <a:r>
              <a:rPr lang="en-US"/>
              <a:t>You should report the following:</a:t>
            </a:r>
            <a:endParaRPr/>
          </a:p>
          <a:p>
            <a:pPr marL="742950" lvl="1" indent="-285750" algn="l" rtl="0">
              <a:lnSpc>
                <a:spcPct val="200000"/>
              </a:lnSpc>
              <a:spcBef>
                <a:spcPts val="1000"/>
              </a:spcBef>
              <a:spcAft>
                <a:spcPts val="0"/>
              </a:spcAft>
              <a:buSzPts val="1280"/>
              <a:buChar char="►"/>
            </a:pPr>
            <a:r>
              <a:rPr lang="en-US"/>
              <a:t>Employment</a:t>
            </a:r>
            <a:endParaRPr/>
          </a:p>
          <a:p>
            <a:pPr marL="742950" lvl="1" indent="-285750" algn="l" rtl="0">
              <a:lnSpc>
                <a:spcPct val="200000"/>
              </a:lnSpc>
              <a:spcBef>
                <a:spcPts val="1000"/>
              </a:spcBef>
              <a:spcAft>
                <a:spcPts val="0"/>
              </a:spcAft>
              <a:buSzPts val="1280"/>
              <a:buChar char="►"/>
            </a:pPr>
            <a:r>
              <a:rPr lang="en-US"/>
              <a:t>Unemployment (Termination, Quitting)</a:t>
            </a:r>
            <a:endParaRPr/>
          </a:p>
          <a:p>
            <a:pPr marL="742950" lvl="1" indent="-285750" algn="l" rtl="0">
              <a:lnSpc>
                <a:spcPct val="200000"/>
              </a:lnSpc>
              <a:spcBef>
                <a:spcPts val="1000"/>
              </a:spcBef>
              <a:spcAft>
                <a:spcPts val="0"/>
              </a:spcAft>
              <a:buSzPts val="1280"/>
              <a:buChar char="►"/>
            </a:pPr>
            <a:r>
              <a:rPr lang="en-US"/>
              <a:t>Address changes- either physical home or employment address</a:t>
            </a:r>
            <a:endParaRPr/>
          </a:p>
          <a:p>
            <a:pPr marL="742950" lvl="1" indent="-285750" algn="l" rtl="0">
              <a:lnSpc>
                <a:spcPct val="200000"/>
              </a:lnSpc>
              <a:spcBef>
                <a:spcPts val="1000"/>
              </a:spcBef>
              <a:spcAft>
                <a:spcPts val="0"/>
              </a:spcAft>
              <a:buSzPts val="1280"/>
              <a:buChar char="►"/>
            </a:pPr>
            <a:r>
              <a:rPr lang="en-US"/>
              <a:t>Name Change</a:t>
            </a:r>
            <a:endParaRPr/>
          </a:p>
          <a:p>
            <a:pPr marL="742950" lvl="1" indent="-285750" algn="l" rtl="0">
              <a:lnSpc>
                <a:spcPct val="200000"/>
              </a:lnSpc>
              <a:spcBef>
                <a:spcPts val="1000"/>
              </a:spcBef>
              <a:spcAft>
                <a:spcPts val="0"/>
              </a:spcAft>
              <a:buSzPts val="1280"/>
              <a:buChar char="►"/>
            </a:pPr>
            <a:r>
              <a:rPr lang="en-US"/>
              <a:t>Permanently leaving the US</a:t>
            </a:r>
            <a:endParaRPr/>
          </a:p>
          <a:p>
            <a:pPr marL="742950" lvl="1" indent="-285750" algn="l" rtl="0">
              <a:lnSpc>
                <a:spcPct val="200000"/>
              </a:lnSpc>
              <a:spcBef>
                <a:spcPts val="1000"/>
              </a:spcBef>
              <a:spcAft>
                <a:spcPts val="0"/>
              </a:spcAft>
              <a:buSzPts val="1280"/>
              <a:buChar char="►"/>
            </a:pPr>
            <a:r>
              <a:rPr lang="en-US"/>
              <a:t>Change of status</a:t>
            </a:r>
            <a:endParaRPr/>
          </a:p>
        </p:txBody>
      </p:sp>
      <p:pic>
        <p:nvPicPr>
          <p:cNvPr id="226" name="Google Shape;226;p30"/>
          <p:cNvPicPr preferRelativeResize="0"/>
          <p:nvPr/>
        </p:nvPicPr>
        <p:blipFill rotWithShape="1">
          <a:blip r:embed="rId3">
            <a:alphaModFix/>
          </a:blip>
          <a:srcRect/>
          <a:stretch/>
        </p:blipFill>
        <p:spPr>
          <a:xfrm>
            <a:off x="8641378" y="558282"/>
            <a:ext cx="487363" cy="48736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1"/>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Travel</a:t>
            </a:r>
            <a:endParaRPr/>
          </a:p>
        </p:txBody>
      </p:sp>
      <p:sp>
        <p:nvSpPr>
          <p:cNvPr id="232" name="Google Shape;232;p31"/>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190000"/>
              </a:lnSpc>
              <a:spcBef>
                <a:spcPts val="0"/>
              </a:spcBef>
              <a:spcAft>
                <a:spcPts val="0"/>
              </a:spcAft>
              <a:buSzPts val="1332"/>
              <a:buChar char="►"/>
            </a:pPr>
            <a:r>
              <a:rPr lang="en-US" sz="1665"/>
              <a:t>Traveling abroad is risky</a:t>
            </a:r>
            <a:endParaRPr/>
          </a:p>
          <a:p>
            <a:pPr marL="742950" lvl="1" indent="-285750" algn="l" rtl="0">
              <a:lnSpc>
                <a:spcPct val="190000"/>
              </a:lnSpc>
              <a:spcBef>
                <a:spcPts val="1000"/>
              </a:spcBef>
              <a:spcAft>
                <a:spcPts val="0"/>
              </a:spcAft>
              <a:buSzPts val="1184"/>
              <a:buChar char="►"/>
            </a:pPr>
            <a:r>
              <a:rPr lang="en-US" sz="1480"/>
              <a:t>Especially if your visa has expired</a:t>
            </a:r>
            <a:endParaRPr/>
          </a:p>
          <a:p>
            <a:pPr marL="742950" lvl="1" indent="-285750" algn="l" rtl="0">
              <a:lnSpc>
                <a:spcPct val="190000"/>
              </a:lnSpc>
              <a:spcBef>
                <a:spcPts val="1000"/>
              </a:spcBef>
              <a:spcAft>
                <a:spcPts val="0"/>
              </a:spcAft>
              <a:buSzPts val="1184"/>
              <a:buChar char="►"/>
            </a:pPr>
            <a:r>
              <a:rPr lang="en-US" sz="1480"/>
              <a:t>Visa interview and Customs</a:t>
            </a:r>
            <a:endParaRPr/>
          </a:p>
          <a:p>
            <a:pPr marL="342900" lvl="0" indent="-342900" algn="l" rtl="0">
              <a:lnSpc>
                <a:spcPct val="190000"/>
              </a:lnSpc>
              <a:spcBef>
                <a:spcPts val="1000"/>
              </a:spcBef>
              <a:spcAft>
                <a:spcPts val="0"/>
              </a:spcAft>
              <a:buSzPts val="1332"/>
              <a:buChar char="►"/>
            </a:pPr>
            <a:r>
              <a:rPr lang="en-US" sz="1665"/>
              <a:t>Have employment first</a:t>
            </a:r>
            <a:endParaRPr/>
          </a:p>
          <a:p>
            <a:pPr marL="742950" lvl="1" indent="-285750" algn="l" rtl="0">
              <a:lnSpc>
                <a:spcPct val="190000"/>
              </a:lnSpc>
              <a:spcBef>
                <a:spcPts val="1000"/>
              </a:spcBef>
              <a:spcAft>
                <a:spcPts val="0"/>
              </a:spcAft>
              <a:buSzPts val="1184"/>
              <a:buChar char="►"/>
            </a:pPr>
            <a:r>
              <a:rPr lang="en-US" sz="1480"/>
              <a:t>Take proof of employment with you</a:t>
            </a:r>
            <a:endParaRPr/>
          </a:p>
          <a:p>
            <a:pPr marL="742950" lvl="1" indent="-285750" algn="l" rtl="0">
              <a:lnSpc>
                <a:spcPct val="190000"/>
              </a:lnSpc>
              <a:spcBef>
                <a:spcPts val="1000"/>
              </a:spcBef>
              <a:spcAft>
                <a:spcPts val="0"/>
              </a:spcAft>
              <a:buSzPts val="1184"/>
              <a:buChar char="►"/>
            </a:pPr>
            <a:r>
              <a:rPr lang="en-US" sz="1480"/>
              <a:t>Employment letter and contact information</a:t>
            </a:r>
            <a:endParaRPr/>
          </a:p>
          <a:p>
            <a:pPr marL="342900" lvl="0" indent="-342900" algn="l" rtl="0">
              <a:lnSpc>
                <a:spcPct val="190000"/>
              </a:lnSpc>
              <a:spcBef>
                <a:spcPts val="1000"/>
              </a:spcBef>
              <a:spcAft>
                <a:spcPts val="0"/>
              </a:spcAft>
              <a:buSzPts val="1332"/>
              <a:buChar char="►"/>
            </a:pPr>
            <a:r>
              <a:rPr lang="en-US" sz="1665"/>
              <a:t>DON’T travel before you get your EAD card- very risky</a:t>
            </a:r>
            <a:endParaRPr/>
          </a:p>
          <a:p>
            <a:pPr marL="342900" lvl="0" indent="-342900" algn="l" rtl="0">
              <a:lnSpc>
                <a:spcPct val="190000"/>
              </a:lnSpc>
              <a:spcBef>
                <a:spcPts val="1000"/>
              </a:spcBef>
              <a:spcAft>
                <a:spcPts val="0"/>
              </a:spcAft>
              <a:buSzPts val="1332"/>
              <a:buChar char="►"/>
            </a:pPr>
            <a:r>
              <a:rPr lang="en-US" sz="1665"/>
              <a:t>Will need a I-20 with travel signature. Signatures expire every 6 months for OPT</a:t>
            </a:r>
            <a:endParaRPr/>
          </a:p>
          <a:p>
            <a:pPr marL="342900" lvl="0" indent="-258318" algn="l" rtl="0">
              <a:lnSpc>
                <a:spcPct val="90000"/>
              </a:lnSpc>
              <a:spcBef>
                <a:spcPts val="1000"/>
              </a:spcBef>
              <a:spcAft>
                <a:spcPts val="0"/>
              </a:spcAft>
              <a:buSzPts val="1332"/>
              <a:buNone/>
            </a:pPr>
            <a:endParaRPr sz="1665"/>
          </a:p>
        </p:txBody>
      </p:sp>
      <p:pic>
        <p:nvPicPr>
          <p:cNvPr id="233" name="Google Shape;233;p31"/>
          <p:cNvPicPr preferRelativeResize="0"/>
          <p:nvPr/>
        </p:nvPicPr>
        <p:blipFill rotWithShape="1">
          <a:blip r:embed="rId3">
            <a:alphaModFix/>
          </a:blip>
          <a:srcRect/>
          <a:stretch/>
        </p:blipFill>
        <p:spPr>
          <a:xfrm>
            <a:off x="8426774" y="609600"/>
            <a:ext cx="487363" cy="48736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2"/>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Nearing the end of your OPT</a:t>
            </a:r>
            <a:endParaRPr/>
          </a:p>
        </p:txBody>
      </p:sp>
      <p:sp>
        <p:nvSpPr>
          <p:cNvPr id="239" name="Google Shape;239;p32"/>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200000"/>
              </a:lnSpc>
              <a:spcBef>
                <a:spcPts val="0"/>
              </a:spcBef>
              <a:spcAft>
                <a:spcPts val="0"/>
              </a:spcAft>
              <a:buSzPts val="1440"/>
              <a:buChar char="►"/>
            </a:pPr>
            <a:r>
              <a:rPr lang="en-US"/>
              <a:t>60 day grace period at the end of OPT</a:t>
            </a:r>
            <a:endParaRPr/>
          </a:p>
          <a:p>
            <a:pPr marL="342900" lvl="0" indent="-342900" algn="l" rtl="0">
              <a:lnSpc>
                <a:spcPct val="200000"/>
              </a:lnSpc>
              <a:spcBef>
                <a:spcPts val="1000"/>
              </a:spcBef>
              <a:spcAft>
                <a:spcPts val="0"/>
              </a:spcAft>
              <a:buSzPts val="1440"/>
              <a:buChar char="►"/>
            </a:pPr>
            <a:r>
              <a:rPr lang="en-US"/>
              <a:t>Transfer:</a:t>
            </a:r>
            <a:endParaRPr/>
          </a:p>
          <a:p>
            <a:pPr marL="742950" lvl="1" indent="-285750" algn="l" rtl="0">
              <a:lnSpc>
                <a:spcPct val="200000"/>
              </a:lnSpc>
              <a:spcBef>
                <a:spcPts val="1000"/>
              </a:spcBef>
              <a:spcAft>
                <a:spcPts val="0"/>
              </a:spcAft>
              <a:buSzPts val="1280"/>
              <a:buChar char="►"/>
            </a:pPr>
            <a:r>
              <a:rPr lang="en-US"/>
              <a:t>New degree program must start within 5 months</a:t>
            </a:r>
            <a:endParaRPr/>
          </a:p>
          <a:p>
            <a:pPr marL="742950" lvl="1" indent="-285750" algn="l" rtl="0">
              <a:lnSpc>
                <a:spcPct val="200000"/>
              </a:lnSpc>
              <a:spcBef>
                <a:spcPts val="1000"/>
              </a:spcBef>
              <a:spcAft>
                <a:spcPts val="0"/>
              </a:spcAft>
              <a:buSzPts val="1280"/>
              <a:buChar char="►"/>
            </a:pPr>
            <a:r>
              <a:rPr lang="en-US"/>
              <a:t>Transferring terminates your OPT</a:t>
            </a:r>
            <a:endParaRPr/>
          </a:p>
          <a:p>
            <a:pPr marL="342900" lvl="0" indent="-342900" algn="l" rtl="0">
              <a:lnSpc>
                <a:spcPct val="200000"/>
              </a:lnSpc>
              <a:spcBef>
                <a:spcPts val="1000"/>
              </a:spcBef>
              <a:spcAft>
                <a:spcPts val="0"/>
              </a:spcAft>
              <a:buSzPts val="1440"/>
              <a:buChar char="►"/>
            </a:pPr>
            <a:r>
              <a:rPr lang="en-US"/>
              <a:t>Leave the US, Change status</a:t>
            </a:r>
            <a:endParaRPr/>
          </a:p>
          <a:p>
            <a:pPr marL="342900" lvl="0" indent="-342900" algn="l" rtl="0">
              <a:lnSpc>
                <a:spcPct val="200000"/>
              </a:lnSpc>
              <a:spcBef>
                <a:spcPts val="1000"/>
              </a:spcBef>
              <a:spcAft>
                <a:spcPts val="0"/>
              </a:spcAft>
              <a:buSzPts val="1440"/>
              <a:buChar char="►"/>
            </a:pPr>
            <a:r>
              <a:rPr lang="en-US"/>
              <a:t>Apply for H1B or STEM Extension</a:t>
            </a:r>
            <a:endParaRPr/>
          </a:p>
          <a:p>
            <a:pPr marL="742950" lvl="1" indent="-285750" algn="l" rtl="0">
              <a:lnSpc>
                <a:spcPct val="200000"/>
              </a:lnSpc>
              <a:spcBef>
                <a:spcPts val="1000"/>
              </a:spcBef>
              <a:spcAft>
                <a:spcPts val="0"/>
              </a:spcAft>
              <a:buSzPts val="1280"/>
              <a:buChar char="►"/>
            </a:pPr>
            <a:r>
              <a:rPr lang="en-US"/>
              <a:t>MUST be done before your OPT Expires</a:t>
            </a:r>
            <a:endParaRPr/>
          </a:p>
          <a:p>
            <a:pPr marL="342900" lvl="0" indent="-251459" algn="l" rtl="0">
              <a:spcBef>
                <a:spcPts val="1000"/>
              </a:spcBef>
              <a:spcAft>
                <a:spcPts val="0"/>
              </a:spcAft>
              <a:buSzPts val="1440"/>
              <a:buNone/>
            </a:pPr>
            <a:endParaRPr/>
          </a:p>
        </p:txBody>
      </p:sp>
      <p:pic>
        <p:nvPicPr>
          <p:cNvPr id="240" name="Google Shape;240;p32"/>
          <p:cNvPicPr preferRelativeResize="0"/>
          <p:nvPr/>
        </p:nvPicPr>
        <p:blipFill rotWithShape="1">
          <a:blip r:embed="rId3">
            <a:alphaModFix/>
          </a:blip>
          <a:srcRect/>
          <a:stretch/>
        </p:blipFill>
        <p:spPr>
          <a:xfrm>
            <a:off x="8408113" y="760914"/>
            <a:ext cx="487363" cy="48736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3"/>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H-1B </a:t>
            </a:r>
            <a:endParaRPr/>
          </a:p>
        </p:txBody>
      </p:sp>
      <p:sp>
        <p:nvSpPr>
          <p:cNvPr id="246" name="Google Shape;246;p33"/>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200000"/>
              </a:lnSpc>
              <a:spcBef>
                <a:spcPts val="0"/>
              </a:spcBef>
              <a:spcAft>
                <a:spcPts val="0"/>
              </a:spcAft>
              <a:buSzPts val="1440"/>
              <a:buChar char="►"/>
            </a:pPr>
            <a:r>
              <a:rPr lang="en-US"/>
              <a:t>Cap Gap</a:t>
            </a:r>
            <a:endParaRPr/>
          </a:p>
          <a:p>
            <a:pPr marL="742950" lvl="1" indent="-285750" algn="l" rtl="0">
              <a:lnSpc>
                <a:spcPct val="200000"/>
              </a:lnSpc>
              <a:spcBef>
                <a:spcPts val="1000"/>
              </a:spcBef>
              <a:spcAft>
                <a:spcPts val="0"/>
              </a:spcAft>
              <a:buSzPts val="1280"/>
              <a:buChar char="►"/>
            </a:pPr>
            <a:r>
              <a:rPr lang="en-US"/>
              <a:t>If H1B application is pending or approved then the student’s duration of status and OPT employment is extended until </a:t>
            </a:r>
            <a:r>
              <a:rPr lang="en-US" b="1" u="sng"/>
              <a:t>October 1</a:t>
            </a:r>
            <a:r>
              <a:rPr lang="en-US"/>
              <a:t> (the date when H-1B starts).</a:t>
            </a:r>
            <a:endParaRPr/>
          </a:p>
          <a:p>
            <a:pPr marL="342900" lvl="0" indent="-342900" algn="l" rtl="0">
              <a:lnSpc>
                <a:spcPct val="200000"/>
              </a:lnSpc>
              <a:spcBef>
                <a:spcPts val="1000"/>
              </a:spcBef>
              <a:spcAft>
                <a:spcPts val="0"/>
              </a:spcAft>
              <a:buSzPts val="1440"/>
              <a:buChar char="►"/>
            </a:pPr>
            <a:r>
              <a:rPr lang="en-US"/>
              <a:t>Should H-1B be denied then the student has a </a:t>
            </a:r>
            <a:r>
              <a:rPr lang="en-US" b="1" u="sng"/>
              <a:t>60 day grace period </a:t>
            </a:r>
            <a:r>
              <a:rPr lang="en-US"/>
              <a:t>to depart the U.S., obtain admission to school, or apply for a change of status.</a:t>
            </a:r>
            <a:endParaRPr/>
          </a:p>
        </p:txBody>
      </p:sp>
      <p:pic>
        <p:nvPicPr>
          <p:cNvPr id="247" name="Google Shape;247;p33"/>
          <p:cNvPicPr preferRelativeResize="0"/>
          <p:nvPr/>
        </p:nvPicPr>
        <p:blipFill rotWithShape="1">
          <a:blip r:embed="rId3">
            <a:alphaModFix/>
          </a:blip>
          <a:srcRect/>
          <a:stretch/>
        </p:blipFill>
        <p:spPr>
          <a:xfrm>
            <a:off x="8557402" y="559513"/>
            <a:ext cx="487363" cy="48736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4"/>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24 Month STEM Extension Requirements</a:t>
            </a:r>
            <a:endParaRPr/>
          </a:p>
        </p:txBody>
      </p:sp>
      <p:sp>
        <p:nvSpPr>
          <p:cNvPr id="253" name="Google Shape;253;p34"/>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200000"/>
              </a:lnSpc>
              <a:spcBef>
                <a:spcPts val="0"/>
              </a:spcBef>
              <a:spcAft>
                <a:spcPts val="0"/>
              </a:spcAft>
              <a:buSzPts val="1332"/>
              <a:buChar char="►"/>
            </a:pPr>
            <a:r>
              <a:rPr lang="en-US" sz="1665"/>
              <a:t>TWO STEM OPT extensions are available per student, but at different education levels.</a:t>
            </a:r>
            <a:endParaRPr/>
          </a:p>
          <a:p>
            <a:pPr marL="342900" lvl="0" indent="-342900" algn="l" rtl="0">
              <a:lnSpc>
                <a:spcPct val="200000"/>
              </a:lnSpc>
              <a:spcBef>
                <a:spcPts val="1000"/>
              </a:spcBef>
              <a:spcAft>
                <a:spcPts val="0"/>
              </a:spcAft>
              <a:buSzPts val="1332"/>
              <a:buChar char="►"/>
            </a:pPr>
            <a:r>
              <a:rPr lang="en-US" sz="1665"/>
              <a:t>Designated School Official (DSO) must recommend and issue new I-20. Application link:https://web.saumag.edu/international/information/opt-extension/</a:t>
            </a:r>
            <a:endParaRPr/>
          </a:p>
          <a:p>
            <a:pPr marL="342900" lvl="0" indent="-342900" algn="l" rtl="0">
              <a:lnSpc>
                <a:spcPct val="200000"/>
              </a:lnSpc>
              <a:spcBef>
                <a:spcPts val="1000"/>
              </a:spcBef>
              <a:spcAft>
                <a:spcPts val="0"/>
              </a:spcAft>
              <a:buSzPts val="1332"/>
              <a:buChar char="►"/>
            </a:pPr>
            <a:r>
              <a:rPr lang="en-US" sz="1665"/>
              <a:t>Employer must be in E-Verify system.</a:t>
            </a:r>
            <a:endParaRPr/>
          </a:p>
          <a:p>
            <a:pPr marL="342900" lvl="0" indent="-342900" algn="l" rtl="0">
              <a:lnSpc>
                <a:spcPct val="200000"/>
              </a:lnSpc>
              <a:spcBef>
                <a:spcPts val="1000"/>
              </a:spcBef>
              <a:spcAft>
                <a:spcPts val="0"/>
              </a:spcAft>
              <a:buSzPts val="1332"/>
              <a:buChar char="►"/>
            </a:pPr>
            <a:r>
              <a:rPr lang="en-US" sz="1665"/>
              <a:t>Must file extension before original OPT expires (recommend 90 days before).</a:t>
            </a:r>
            <a:endParaRPr/>
          </a:p>
          <a:p>
            <a:pPr marL="342900" lvl="0" indent="-342900" algn="l" rtl="0">
              <a:lnSpc>
                <a:spcPct val="200000"/>
              </a:lnSpc>
              <a:spcBef>
                <a:spcPts val="1000"/>
              </a:spcBef>
              <a:spcAft>
                <a:spcPts val="0"/>
              </a:spcAft>
              <a:buSzPts val="1332"/>
              <a:buChar char="►"/>
            </a:pPr>
            <a:r>
              <a:rPr lang="en-US" sz="1665"/>
              <a:t>May continue to work while extension is pending.</a:t>
            </a:r>
            <a:endParaRPr/>
          </a:p>
          <a:p>
            <a:pPr marL="342900" lvl="0" indent="-342900" algn="l" rtl="0">
              <a:lnSpc>
                <a:spcPct val="200000"/>
              </a:lnSpc>
              <a:spcBef>
                <a:spcPts val="1000"/>
              </a:spcBef>
              <a:spcAft>
                <a:spcPts val="0"/>
              </a:spcAft>
              <a:buSzPts val="1332"/>
              <a:buChar char="►"/>
            </a:pPr>
            <a:r>
              <a:rPr lang="en-US" sz="1665"/>
              <a:t>New start date automatically begins the day after the initial OPT expires.</a:t>
            </a:r>
            <a:endParaRPr/>
          </a:p>
          <a:p>
            <a:pPr marL="0" lvl="0" indent="0" algn="l" rtl="0">
              <a:spcBef>
                <a:spcPts val="1000"/>
              </a:spcBef>
              <a:spcAft>
                <a:spcPts val="0"/>
              </a:spcAft>
              <a:buSzPts val="1332"/>
              <a:buNone/>
            </a:pPr>
            <a:endParaRPr sz="1665"/>
          </a:p>
        </p:txBody>
      </p:sp>
      <p:pic>
        <p:nvPicPr>
          <p:cNvPr id="254" name="Google Shape;254;p34"/>
          <p:cNvPicPr preferRelativeResize="0"/>
          <p:nvPr/>
        </p:nvPicPr>
        <p:blipFill rotWithShape="1">
          <a:blip r:embed="rId3">
            <a:alphaModFix/>
          </a:blip>
          <a:srcRect/>
          <a:stretch/>
        </p:blipFill>
        <p:spPr>
          <a:xfrm>
            <a:off x="8865313" y="912229"/>
            <a:ext cx="487363" cy="4873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9"/>
          <p:cNvSpPr txBox="1">
            <a:spLocks noGrp="1"/>
          </p:cNvSpPr>
          <p:nvPr>
            <p:ph type="title"/>
          </p:nvPr>
        </p:nvSpPr>
        <p:spPr>
          <a:xfrm>
            <a:off x="677334" y="609600"/>
            <a:ext cx="8596668" cy="8273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What is Optional Practical Training?</a:t>
            </a:r>
            <a:endParaRPr>
              <a:latin typeface="Cambria"/>
              <a:ea typeface="Cambria"/>
              <a:cs typeface="Cambria"/>
              <a:sym typeface="Cambria"/>
            </a:endParaRPr>
          </a:p>
        </p:txBody>
      </p:sp>
      <p:sp>
        <p:nvSpPr>
          <p:cNvPr id="148" name="Google Shape;148;p19"/>
          <p:cNvSpPr txBox="1">
            <a:spLocks noGrp="1"/>
          </p:cNvSpPr>
          <p:nvPr>
            <p:ph type="body" idx="1"/>
          </p:nvPr>
        </p:nvSpPr>
        <p:spPr>
          <a:xfrm>
            <a:off x="677334" y="1436915"/>
            <a:ext cx="8596668" cy="4604448"/>
          </a:xfrm>
          <a:prstGeom prst="rect">
            <a:avLst/>
          </a:prstGeom>
          <a:noFill/>
          <a:ln>
            <a:noFill/>
          </a:ln>
        </p:spPr>
        <p:txBody>
          <a:bodyPr spcFirstLastPara="1" wrap="square" lIns="91425" tIns="45700" rIns="91425" bIns="45700" anchor="t" anchorCtr="0">
            <a:noAutofit/>
          </a:bodyPr>
          <a:lstStyle/>
          <a:p>
            <a:pPr marL="342900" lvl="0" indent="-342900" algn="l" rtl="0">
              <a:lnSpc>
                <a:spcPct val="190000"/>
              </a:lnSpc>
              <a:spcBef>
                <a:spcPts val="0"/>
              </a:spcBef>
              <a:spcAft>
                <a:spcPts val="0"/>
              </a:spcAft>
              <a:buSzPts val="1440"/>
              <a:buChar char="►"/>
            </a:pPr>
            <a:r>
              <a:rPr lang="en-US"/>
              <a:t>Employment opportunity for F-1 students.</a:t>
            </a:r>
            <a:endParaRPr/>
          </a:p>
          <a:p>
            <a:pPr marL="342900" lvl="0" indent="-342900" algn="l" rtl="0">
              <a:lnSpc>
                <a:spcPct val="190000"/>
              </a:lnSpc>
              <a:spcBef>
                <a:spcPts val="1000"/>
              </a:spcBef>
              <a:spcAft>
                <a:spcPts val="0"/>
              </a:spcAft>
              <a:buSzPts val="1440"/>
              <a:buChar char="►"/>
            </a:pPr>
            <a:r>
              <a:rPr lang="en-US"/>
              <a:t>Must be in student’s field of study.</a:t>
            </a:r>
            <a:endParaRPr/>
          </a:p>
          <a:p>
            <a:pPr marL="342900" lvl="0" indent="-342900" algn="l" rtl="0">
              <a:lnSpc>
                <a:spcPct val="190000"/>
              </a:lnSpc>
              <a:spcBef>
                <a:spcPts val="1000"/>
              </a:spcBef>
              <a:spcAft>
                <a:spcPts val="0"/>
              </a:spcAft>
              <a:buSzPts val="1440"/>
              <a:buChar char="►"/>
            </a:pPr>
            <a:r>
              <a:rPr lang="en-US"/>
              <a:t>Available upon completion of each degree level.</a:t>
            </a:r>
            <a:endParaRPr/>
          </a:p>
          <a:p>
            <a:pPr marL="342900" lvl="0" indent="-342900" algn="l" rtl="0">
              <a:lnSpc>
                <a:spcPct val="190000"/>
              </a:lnSpc>
              <a:spcBef>
                <a:spcPts val="1000"/>
              </a:spcBef>
              <a:spcAft>
                <a:spcPts val="0"/>
              </a:spcAft>
              <a:buSzPts val="1440"/>
              <a:buChar char="►"/>
            </a:pPr>
            <a:r>
              <a:rPr lang="en-US"/>
              <a:t>Post-Completion Eligibility: Must have been in F-1 status for one academic year and graduate from a program of study.</a:t>
            </a:r>
            <a:endParaRPr/>
          </a:p>
          <a:p>
            <a:pPr marL="742950" lvl="1" indent="-285750" algn="l" rtl="0">
              <a:lnSpc>
                <a:spcPct val="190000"/>
              </a:lnSpc>
              <a:spcBef>
                <a:spcPts val="1000"/>
              </a:spcBef>
              <a:spcAft>
                <a:spcPts val="0"/>
              </a:spcAft>
              <a:buSzPts val="1280"/>
              <a:buChar char="►"/>
            </a:pPr>
            <a:r>
              <a:rPr lang="en-US"/>
              <a:t>Please note: Spring and Fall semesters equal 1 academic year. You can also combine Summer 1, 2 and Fall to make an academic year. Spring semester plus summer 1 and 2 does not equal a full academic year for the purpose of OPT. </a:t>
            </a:r>
            <a:endParaRPr/>
          </a:p>
        </p:txBody>
      </p:sp>
      <p:pic>
        <p:nvPicPr>
          <p:cNvPr id="149" name="Google Shape;149;p19"/>
          <p:cNvPicPr preferRelativeResize="0"/>
          <p:nvPr/>
        </p:nvPicPr>
        <p:blipFill rotWithShape="1">
          <a:blip r:embed="rId3">
            <a:alphaModFix/>
          </a:blip>
          <a:srcRect/>
          <a:stretch/>
        </p:blipFill>
        <p:spPr>
          <a:xfrm>
            <a:off x="8520080" y="609599"/>
            <a:ext cx="487363" cy="48736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0"/>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When Can I Apply for OPT?</a:t>
            </a:r>
            <a:endParaRPr/>
          </a:p>
        </p:txBody>
      </p:sp>
      <p:sp>
        <p:nvSpPr>
          <p:cNvPr id="155" name="Google Shape;155;p20"/>
          <p:cNvSpPr txBox="1">
            <a:spLocks noGrp="1"/>
          </p:cNvSpPr>
          <p:nvPr>
            <p:ph type="body" idx="1"/>
          </p:nvPr>
        </p:nvSpPr>
        <p:spPr>
          <a:xfrm>
            <a:off x="677334" y="1399592"/>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180000"/>
              </a:lnSpc>
              <a:spcBef>
                <a:spcPts val="0"/>
              </a:spcBef>
              <a:spcAft>
                <a:spcPts val="0"/>
              </a:spcAft>
              <a:buSzPts val="1332"/>
              <a:buChar char="►"/>
            </a:pPr>
            <a:r>
              <a:rPr lang="en-US" sz="1665" b="1" dirty="0"/>
              <a:t>150 day window </a:t>
            </a:r>
            <a:r>
              <a:rPr lang="en-US" sz="1665" dirty="0"/>
              <a:t>to apply for OPT</a:t>
            </a:r>
            <a:endParaRPr dirty="0"/>
          </a:p>
          <a:p>
            <a:pPr marL="342900" lvl="0" indent="-342900" algn="l" rtl="0">
              <a:lnSpc>
                <a:spcPct val="180000"/>
              </a:lnSpc>
              <a:spcBef>
                <a:spcPts val="1000"/>
              </a:spcBef>
              <a:spcAft>
                <a:spcPts val="0"/>
              </a:spcAft>
              <a:buSzPts val="1332"/>
              <a:buChar char="►"/>
            </a:pPr>
            <a:r>
              <a:rPr lang="en-US" sz="1665" dirty="0"/>
              <a:t>You can start the application 90 days before graduation and have until 60 days after graduation to submit. </a:t>
            </a:r>
            <a:endParaRPr dirty="0"/>
          </a:p>
          <a:p>
            <a:pPr marL="0" lvl="0" indent="0" algn="l" rtl="0">
              <a:lnSpc>
                <a:spcPct val="180000"/>
              </a:lnSpc>
              <a:spcBef>
                <a:spcPts val="1000"/>
              </a:spcBef>
              <a:spcAft>
                <a:spcPts val="0"/>
              </a:spcAft>
              <a:buSzPts val="1332"/>
              <a:buNone/>
            </a:pPr>
            <a:r>
              <a:rPr lang="en-US" sz="1665" b="1" dirty="0"/>
              <a:t>Keep in mind:</a:t>
            </a:r>
            <a:endParaRPr dirty="0"/>
          </a:p>
          <a:p>
            <a:pPr marL="342900" lvl="0" indent="-342900" algn="l" rtl="0">
              <a:lnSpc>
                <a:spcPct val="180000"/>
              </a:lnSpc>
              <a:spcBef>
                <a:spcPts val="1000"/>
              </a:spcBef>
              <a:spcAft>
                <a:spcPts val="0"/>
              </a:spcAft>
              <a:buSzPts val="1332"/>
              <a:buChar char="►"/>
            </a:pPr>
            <a:r>
              <a:rPr lang="en-US" sz="1665" dirty="0"/>
              <a:t>Give your advisors time to complete their recommendation</a:t>
            </a:r>
            <a:endParaRPr dirty="0"/>
          </a:p>
          <a:p>
            <a:pPr marL="342900" lvl="0" indent="-342900" algn="l" rtl="0">
              <a:lnSpc>
                <a:spcPct val="180000"/>
              </a:lnSpc>
              <a:spcBef>
                <a:spcPts val="1000"/>
              </a:spcBef>
              <a:spcAft>
                <a:spcPts val="0"/>
              </a:spcAft>
              <a:buSzPts val="1332"/>
              <a:buChar char="►"/>
            </a:pPr>
            <a:r>
              <a:rPr lang="en-US" sz="1665" dirty="0"/>
              <a:t>ISS Processing time (7 business days if no errors)</a:t>
            </a:r>
            <a:endParaRPr dirty="0"/>
          </a:p>
          <a:p>
            <a:pPr marL="342900" lvl="0" indent="-342900" algn="l" rtl="0">
              <a:lnSpc>
                <a:spcPct val="180000"/>
              </a:lnSpc>
              <a:spcBef>
                <a:spcPts val="1000"/>
              </a:spcBef>
              <a:spcAft>
                <a:spcPts val="0"/>
              </a:spcAft>
              <a:buSzPts val="1332"/>
              <a:buChar char="►"/>
            </a:pPr>
            <a:r>
              <a:rPr lang="en-US" sz="1665" dirty="0"/>
              <a:t>90 to 120 days for USCIS to process your application</a:t>
            </a:r>
            <a:endParaRPr dirty="0"/>
          </a:p>
          <a:p>
            <a:pPr marL="342900" lvl="0" indent="-342900" algn="l" rtl="0">
              <a:lnSpc>
                <a:spcPct val="180000"/>
              </a:lnSpc>
              <a:spcBef>
                <a:spcPts val="1000"/>
              </a:spcBef>
              <a:spcAft>
                <a:spcPts val="0"/>
              </a:spcAft>
              <a:buSzPts val="1332"/>
              <a:buChar char="►"/>
            </a:pPr>
            <a:r>
              <a:rPr lang="en-US" sz="1665" dirty="0"/>
              <a:t>Can’t start working until the Start date on your EAD card once you have received your EAD card</a:t>
            </a:r>
            <a:endParaRPr dirty="0"/>
          </a:p>
          <a:p>
            <a:pPr marL="342900" lvl="0" indent="-258318" algn="l" rtl="0">
              <a:lnSpc>
                <a:spcPct val="80000"/>
              </a:lnSpc>
              <a:spcBef>
                <a:spcPts val="1000"/>
              </a:spcBef>
              <a:spcAft>
                <a:spcPts val="0"/>
              </a:spcAft>
              <a:buSzPts val="1332"/>
              <a:buNone/>
            </a:pPr>
            <a:endParaRPr sz="1665" b="1" dirty="0"/>
          </a:p>
        </p:txBody>
      </p:sp>
      <p:pic>
        <p:nvPicPr>
          <p:cNvPr id="156" name="Google Shape;156;p20"/>
          <p:cNvPicPr preferRelativeResize="0"/>
          <p:nvPr/>
        </p:nvPicPr>
        <p:blipFill rotWithShape="1">
          <a:blip r:embed="rId3">
            <a:alphaModFix/>
          </a:blip>
          <a:srcRect/>
          <a:stretch/>
        </p:blipFill>
        <p:spPr>
          <a:xfrm>
            <a:off x="8417443" y="1023257"/>
            <a:ext cx="487363" cy="48736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1"/>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OPT Eligibility Requirements</a:t>
            </a:r>
            <a:endParaRPr/>
          </a:p>
        </p:txBody>
      </p:sp>
      <p:sp>
        <p:nvSpPr>
          <p:cNvPr id="162" name="Google Shape;162;p21"/>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285750" algn="l" rtl="0">
              <a:lnSpc>
                <a:spcPct val="200000"/>
              </a:lnSpc>
              <a:spcBef>
                <a:spcPts val="0"/>
              </a:spcBef>
              <a:spcAft>
                <a:spcPts val="0"/>
              </a:spcAft>
              <a:buSzPts val="1332"/>
              <a:buChar char="►"/>
            </a:pPr>
            <a:r>
              <a:rPr lang="en-US" sz="1665"/>
              <a:t>You must complete your program to start OPT</a:t>
            </a:r>
            <a:endParaRPr/>
          </a:p>
          <a:p>
            <a:pPr marL="342900" lvl="0" indent="-285750" algn="l" rtl="0">
              <a:lnSpc>
                <a:spcPct val="200000"/>
              </a:lnSpc>
              <a:spcBef>
                <a:spcPts val="1000"/>
              </a:spcBef>
              <a:spcAft>
                <a:spcPts val="0"/>
              </a:spcAft>
              <a:buSzPts val="1332"/>
              <a:buChar char="►"/>
            </a:pPr>
            <a:r>
              <a:rPr lang="en-US" sz="1665"/>
              <a:t>Make sure you will complete your program before you apply for OPT</a:t>
            </a:r>
            <a:endParaRPr/>
          </a:p>
          <a:p>
            <a:pPr marL="342900" lvl="0" indent="-285750" algn="l" rtl="0">
              <a:lnSpc>
                <a:spcPct val="200000"/>
              </a:lnSpc>
              <a:spcBef>
                <a:spcPts val="1000"/>
              </a:spcBef>
              <a:spcAft>
                <a:spcPts val="0"/>
              </a:spcAft>
              <a:buSzPts val="1332"/>
              <a:buChar char="►"/>
            </a:pPr>
            <a:r>
              <a:rPr lang="en-US" sz="1665"/>
              <a:t>If you are on Probation, you must wait for your final grades to apply for OPT</a:t>
            </a:r>
            <a:endParaRPr/>
          </a:p>
          <a:p>
            <a:pPr marL="342900" lvl="0" indent="-285750" algn="l" rtl="0">
              <a:lnSpc>
                <a:spcPct val="200000"/>
              </a:lnSpc>
              <a:spcBef>
                <a:spcPts val="1000"/>
              </a:spcBef>
              <a:spcAft>
                <a:spcPts val="0"/>
              </a:spcAft>
              <a:buSzPts val="1332"/>
              <a:buChar char="►"/>
            </a:pPr>
            <a:r>
              <a:rPr lang="en-US" sz="1665"/>
              <a:t>“Completing program” vs “graduating” :</a:t>
            </a:r>
            <a:endParaRPr/>
          </a:p>
          <a:p>
            <a:pPr marL="742950" lvl="1" indent="-285750" algn="l" rtl="0">
              <a:lnSpc>
                <a:spcPct val="200000"/>
              </a:lnSpc>
              <a:spcBef>
                <a:spcPts val="1000"/>
              </a:spcBef>
              <a:spcAft>
                <a:spcPts val="0"/>
              </a:spcAft>
              <a:buSzPts val="1184"/>
              <a:buChar char="►"/>
            </a:pPr>
            <a:r>
              <a:rPr lang="en-US" sz="1480"/>
              <a:t>If you fail to register for graduation but you complete your program you MUST start your OPT</a:t>
            </a:r>
            <a:endParaRPr/>
          </a:p>
          <a:p>
            <a:pPr marL="342900" lvl="0" indent="-285750" algn="l" rtl="0">
              <a:lnSpc>
                <a:spcPct val="200000"/>
              </a:lnSpc>
              <a:spcBef>
                <a:spcPts val="1000"/>
              </a:spcBef>
              <a:spcAft>
                <a:spcPts val="0"/>
              </a:spcAft>
              <a:buSzPts val="1332"/>
              <a:buChar char="►"/>
            </a:pPr>
            <a:r>
              <a:rPr lang="en-US" sz="1665"/>
              <a:t>If you fail to complete your program you must cancel your OPT and extend program</a:t>
            </a:r>
            <a:endParaRPr/>
          </a:p>
          <a:p>
            <a:pPr marL="57150" lvl="0" indent="0" algn="l" rtl="0">
              <a:spcBef>
                <a:spcPts val="1000"/>
              </a:spcBef>
              <a:spcAft>
                <a:spcPts val="0"/>
              </a:spcAft>
              <a:buSzPts val="1332"/>
              <a:buNone/>
            </a:pPr>
            <a:endParaRPr sz="1665"/>
          </a:p>
        </p:txBody>
      </p:sp>
      <p:pic>
        <p:nvPicPr>
          <p:cNvPr id="163" name="Google Shape;163;p21"/>
          <p:cNvPicPr preferRelativeResize="0"/>
          <p:nvPr/>
        </p:nvPicPr>
        <p:blipFill rotWithShape="1">
          <a:blip r:embed="rId3">
            <a:alphaModFix/>
          </a:blip>
          <a:srcRect/>
          <a:stretch/>
        </p:blipFill>
        <p:spPr>
          <a:xfrm>
            <a:off x="8520080" y="1122720"/>
            <a:ext cx="487363" cy="4873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2"/>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Choosing a start date for OPT</a:t>
            </a:r>
            <a:br>
              <a:rPr lang="en-US"/>
            </a:br>
            <a:endParaRPr/>
          </a:p>
        </p:txBody>
      </p:sp>
      <p:sp>
        <p:nvSpPr>
          <p:cNvPr id="169" name="Google Shape;169;p22"/>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200000"/>
              </a:lnSpc>
              <a:spcBef>
                <a:spcPts val="0"/>
              </a:spcBef>
              <a:spcAft>
                <a:spcPts val="0"/>
              </a:spcAft>
              <a:buSzPts val="1280"/>
              <a:buChar char="►"/>
            </a:pPr>
            <a:r>
              <a:rPr lang="en-US" sz="1600"/>
              <a:t>Select a date from the day after your program completion date to 60 days from graduation</a:t>
            </a:r>
            <a:endParaRPr/>
          </a:p>
          <a:p>
            <a:pPr marL="342900" lvl="0" indent="-342900" algn="l" rtl="0">
              <a:lnSpc>
                <a:spcPct val="200000"/>
              </a:lnSpc>
              <a:spcBef>
                <a:spcPts val="1000"/>
              </a:spcBef>
              <a:spcAft>
                <a:spcPts val="0"/>
              </a:spcAft>
              <a:buSzPts val="1280"/>
              <a:buChar char="►"/>
            </a:pPr>
            <a:r>
              <a:rPr lang="en-US" sz="1600"/>
              <a:t>Program completion -------&gt;60 days</a:t>
            </a:r>
            <a:endParaRPr/>
          </a:p>
          <a:p>
            <a:pPr marL="342900" lvl="0" indent="-342900" algn="l" rtl="0">
              <a:lnSpc>
                <a:spcPct val="200000"/>
              </a:lnSpc>
              <a:spcBef>
                <a:spcPts val="1000"/>
              </a:spcBef>
              <a:spcAft>
                <a:spcPts val="0"/>
              </a:spcAft>
              <a:buSzPts val="1280"/>
              <a:buChar char="►"/>
            </a:pPr>
            <a:r>
              <a:rPr lang="en-US" sz="1600"/>
              <a:t>Many considerations for start date</a:t>
            </a:r>
            <a:endParaRPr/>
          </a:p>
          <a:p>
            <a:pPr marL="742950" lvl="1" indent="-285750" algn="l" rtl="0">
              <a:lnSpc>
                <a:spcPct val="200000"/>
              </a:lnSpc>
              <a:spcBef>
                <a:spcPts val="1000"/>
              </a:spcBef>
              <a:spcAft>
                <a:spcPts val="0"/>
              </a:spcAft>
              <a:buSzPts val="1120"/>
              <a:buChar char="►"/>
            </a:pPr>
            <a:r>
              <a:rPr lang="en-US" sz="1400"/>
              <a:t>When are you applying?</a:t>
            </a:r>
            <a:endParaRPr/>
          </a:p>
          <a:p>
            <a:pPr marL="742950" lvl="1" indent="-285750" algn="l" rtl="0">
              <a:lnSpc>
                <a:spcPct val="200000"/>
              </a:lnSpc>
              <a:spcBef>
                <a:spcPts val="1000"/>
              </a:spcBef>
              <a:spcAft>
                <a:spcPts val="0"/>
              </a:spcAft>
              <a:buSzPts val="1120"/>
              <a:buChar char="►"/>
            </a:pPr>
            <a:r>
              <a:rPr lang="en-US" sz="1400"/>
              <a:t>When will you get a job?</a:t>
            </a:r>
            <a:endParaRPr/>
          </a:p>
          <a:p>
            <a:pPr marL="742950" lvl="1" indent="-285750" algn="l" rtl="0">
              <a:lnSpc>
                <a:spcPct val="200000"/>
              </a:lnSpc>
              <a:spcBef>
                <a:spcPts val="1000"/>
              </a:spcBef>
              <a:spcAft>
                <a:spcPts val="0"/>
              </a:spcAft>
              <a:buSzPts val="1120"/>
              <a:buChar char="►"/>
            </a:pPr>
            <a:r>
              <a:rPr lang="en-US" sz="1400"/>
              <a:t>Will you need time to move? </a:t>
            </a:r>
            <a:endParaRPr/>
          </a:p>
          <a:p>
            <a:pPr marL="342900" lvl="0" indent="-342900" algn="l" rtl="0">
              <a:lnSpc>
                <a:spcPct val="200000"/>
              </a:lnSpc>
              <a:spcBef>
                <a:spcPts val="1000"/>
              </a:spcBef>
              <a:spcAft>
                <a:spcPts val="0"/>
              </a:spcAft>
              <a:buSzPts val="1280"/>
              <a:buChar char="►"/>
            </a:pPr>
            <a:r>
              <a:rPr lang="en-US" sz="1600"/>
              <a:t>You need to receive your EAD card to begin employment.</a:t>
            </a:r>
            <a:endParaRPr/>
          </a:p>
          <a:p>
            <a:pPr marL="342900" lvl="0" indent="-342900" algn="l" rtl="0">
              <a:lnSpc>
                <a:spcPct val="200000"/>
              </a:lnSpc>
              <a:spcBef>
                <a:spcPts val="1000"/>
              </a:spcBef>
              <a:spcAft>
                <a:spcPts val="0"/>
              </a:spcAft>
              <a:buSzPts val="1280"/>
              <a:buChar char="►"/>
            </a:pPr>
            <a:r>
              <a:rPr lang="en-US" sz="1600"/>
              <a:t>USCIS will set date if processing goes past the start date you selected.</a:t>
            </a:r>
            <a:endParaRPr/>
          </a:p>
          <a:p>
            <a:pPr marL="0" lvl="0" indent="0" algn="l" rtl="0">
              <a:spcBef>
                <a:spcPts val="1000"/>
              </a:spcBef>
              <a:spcAft>
                <a:spcPts val="0"/>
              </a:spcAft>
              <a:buSzPts val="1280"/>
              <a:buNone/>
            </a:pPr>
            <a:endParaRPr sz="1600" b="1"/>
          </a:p>
        </p:txBody>
      </p:sp>
      <p:pic>
        <p:nvPicPr>
          <p:cNvPr id="170" name="Google Shape;170;p22"/>
          <p:cNvPicPr preferRelativeResize="0"/>
          <p:nvPr/>
        </p:nvPicPr>
        <p:blipFill rotWithShape="1">
          <a:blip r:embed="rId3">
            <a:alphaModFix/>
          </a:blip>
          <a:srcRect/>
          <a:stretch/>
        </p:blipFill>
        <p:spPr>
          <a:xfrm>
            <a:off x="8202839" y="722475"/>
            <a:ext cx="487363" cy="48736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3"/>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What is the EAD Card?</a:t>
            </a:r>
            <a:endParaRPr/>
          </a:p>
        </p:txBody>
      </p:sp>
      <p:sp>
        <p:nvSpPr>
          <p:cNvPr id="176" name="Google Shape;176;p23"/>
          <p:cNvSpPr txBox="1">
            <a:spLocks noGrp="1"/>
          </p:cNvSpPr>
          <p:nvPr>
            <p:ph type="body" idx="1"/>
          </p:nvPr>
        </p:nvSpPr>
        <p:spPr>
          <a:xfrm>
            <a:off x="677334" y="1469406"/>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200000"/>
              </a:lnSpc>
              <a:spcBef>
                <a:spcPts val="0"/>
              </a:spcBef>
              <a:spcAft>
                <a:spcPts val="0"/>
              </a:spcAft>
              <a:buSzPts val="1280"/>
              <a:buChar char="►"/>
            </a:pPr>
            <a:r>
              <a:rPr lang="en-US" sz="1600" dirty="0"/>
              <a:t>This is the Employment Authorization Document (EAD).</a:t>
            </a:r>
            <a:endParaRPr dirty="0"/>
          </a:p>
          <a:p>
            <a:pPr marL="342900" lvl="0" indent="-342900" algn="l" rtl="0">
              <a:lnSpc>
                <a:spcPct val="200000"/>
              </a:lnSpc>
              <a:spcBef>
                <a:spcPts val="1000"/>
              </a:spcBef>
              <a:spcAft>
                <a:spcPts val="0"/>
              </a:spcAft>
              <a:buSzPts val="1280"/>
              <a:buChar char="►"/>
            </a:pPr>
            <a:r>
              <a:rPr lang="en-US" sz="1600" dirty="0"/>
              <a:t>Has your picture, name, start date, and end date of OPT on it.</a:t>
            </a:r>
            <a:endParaRPr dirty="0"/>
          </a:p>
          <a:p>
            <a:pPr marL="342900" lvl="0" indent="-342900" algn="l" rtl="0">
              <a:lnSpc>
                <a:spcPct val="200000"/>
              </a:lnSpc>
              <a:spcBef>
                <a:spcPts val="1000"/>
              </a:spcBef>
              <a:spcAft>
                <a:spcPts val="0"/>
              </a:spcAft>
              <a:buSzPts val="1280"/>
              <a:buChar char="►"/>
            </a:pPr>
            <a:r>
              <a:rPr lang="en-US" sz="1600" dirty="0"/>
              <a:t>Cannot begin work without card.</a:t>
            </a:r>
            <a:endParaRPr dirty="0"/>
          </a:p>
          <a:p>
            <a:pPr marL="342900" lvl="0" indent="-342900" algn="l" rtl="0">
              <a:lnSpc>
                <a:spcPct val="200000"/>
              </a:lnSpc>
              <a:spcBef>
                <a:spcPts val="1000"/>
              </a:spcBef>
              <a:spcAft>
                <a:spcPts val="0"/>
              </a:spcAft>
              <a:buSzPts val="1280"/>
              <a:buChar char="►"/>
            </a:pPr>
            <a:r>
              <a:rPr lang="en-US" sz="1600" dirty="0"/>
              <a:t>Keep it even after it expires.</a:t>
            </a:r>
            <a:endParaRPr dirty="0"/>
          </a:p>
        </p:txBody>
      </p:sp>
      <p:pic>
        <p:nvPicPr>
          <p:cNvPr id="177" name="Google Shape;177;p23"/>
          <p:cNvPicPr preferRelativeResize="0"/>
          <p:nvPr/>
        </p:nvPicPr>
        <p:blipFill rotWithShape="1">
          <a:blip r:embed="rId3">
            <a:alphaModFix/>
          </a:blip>
          <a:srcRect/>
          <a:stretch/>
        </p:blipFill>
        <p:spPr>
          <a:xfrm>
            <a:off x="7866938" y="2214141"/>
            <a:ext cx="487363" cy="48736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4"/>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Types of Employment</a:t>
            </a:r>
            <a:endParaRPr/>
          </a:p>
        </p:txBody>
      </p:sp>
      <p:sp>
        <p:nvSpPr>
          <p:cNvPr id="183" name="Google Shape;183;p24"/>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0" lvl="0" indent="0" algn="l" rtl="0">
              <a:lnSpc>
                <a:spcPct val="190000"/>
              </a:lnSpc>
              <a:spcBef>
                <a:spcPts val="0"/>
              </a:spcBef>
              <a:spcAft>
                <a:spcPts val="0"/>
              </a:spcAft>
              <a:buSzPts val="1440"/>
              <a:buNone/>
            </a:pPr>
            <a:r>
              <a:rPr lang="en-US"/>
              <a:t>Must work a minimum of 20 hours per week in a job that is directly related to your degree program. It is the student’s responsibility to demonstrate the relationship. The types of employment allowed:</a:t>
            </a:r>
            <a:endParaRPr/>
          </a:p>
          <a:p>
            <a:pPr marL="742950" lvl="1" indent="-285750" algn="l" rtl="0">
              <a:lnSpc>
                <a:spcPct val="190000"/>
              </a:lnSpc>
              <a:spcBef>
                <a:spcPts val="1000"/>
              </a:spcBef>
              <a:spcAft>
                <a:spcPts val="0"/>
              </a:spcAft>
              <a:buSzPts val="1280"/>
              <a:buChar char="►"/>
            </a:pPr>
            <a:r>
              <a:rPr lang="en-US"/>
              <a:t>Paid employment</a:t>
            </a:r>
            <a:endParaRPr/>
          </a:p>
          <a:p>
            <a:pPr marL="742950" lvl="1" indent="-285750" algn="l" rtl="0">
              <a:lnSpc>
                <a:spcPct val="190000"/>
              </a:lnSpc>
              <a:spcBef>
                <a:spcPts val="1000"/>
              </a:spcBef>
              <a:spcAft>
                <a:spcPts val="0"/>
              </a:spcAft>
              <a:buSzPts val="1280"/>
              <a:buChar char="►"/>
            </a:pPr>
            <a:r>
              <a:rPr lang="en-US"/>
              <a:t>Self-employment</a:t>
            </a:r>
            <a:endParaRPr/>
          </a:p>
          <a:p>
            <a:pPr marL="742950" lvl="1" indent="-285750" algn="l" rtl="0">
              <a:lnSpc>
                <a:spcPct val="190000"/>
              </a:lnSpc>
              <a:spcBef>
                <a:spcPts val="1000"/>
              </a:spcBef>
              <a:spcAft>
                <a:spcPts val="0"/>
              </a:spcAft>
              <a:buSzPts val="1280"/>
              <a:buChar char="►"/>
            </a:pPr>
            <a:r>
              <a:rPr lang="en-US"/>
              <a:t>Multiple employers</a:t>
            </a:r>
            <a:endParaRPr/>
          </a:p>
          <a:p>
            <a:pPr marL="742950" lvl="1" indent="-285750" algn="l" rtl="0">
              <a:lnSpc>
                <a:spcPct val="190000"/>
              </a:lnSpc>
              <a:spcBef>
                <a:spcPts val="1000"/>
              </a:spcBef>
              <a:spcAft>
                <a:spcPts val="0"/>
              </a:spcAft>
              <a:buSzPts val="1280"/>
              <a:buChar char="►"/>
            </a:pPr>
            <a:r>
              <a:rPr lang="en-US"/>
              <a:t>Employment through a 3rd party agency</a:t>
            </a:r>
            <a:endParaRPr/>
          </a:p>
          <a:p>
            <a:pPr marL="742950" lvl="1" indent="-285750" algn="l" rtl="0">
              <a:lnSpc>
                <a:spcPct val="190000"/>
              </a:lnSpc>
              <a:spcBef>
                <a:spcPts val="1000"/>
              </a:spcBef>
              <a:spcAft>
                <a:spcPts val="0"/>
              </a:spcAft>
              <a:buSzPts val="1280"/>
              <a:buChar char="►"/>
            </a:pPr>
            <a:r>
              <a:rPr lang="en-US"/>
              <a:t>Unpaid / Volunteer employment</a:t>
            </a:r>
            <a:endParaRPr/>
          </a:p>
          <a:p>
            <a:pPr marL="0" lvl="0" indent="0" algn="l" rtl="0">
              <a:lnSpc>
                <a:spcPct val="90000"/>
              </a:lnSpc>
              <a:spcBef>
                <a:spcPts val="1000"/>
              </a:spcBef>
              <a:spcAft>
                <a:spcPts val="0"/>
              </a:spcAft>
              <a:buSzPts val="1440"/>
              <a:buNone/>
            </a:pPr>
            <a:endParaRPr/>
          </a:p>
        </p:txBody>
      </p:sp>
      <p:pic>
        <p:nvPicPr>
          <p:cNvPr id="184" name="Google Shape;184;p24"/>
          <p:cNvPicPr preferRelativeResize="0"/>
          <p:nvPr/>
        </p:nvPicPr>
        <p:blipFill rotWithShape="1">
          <a:blip r:embed="rId3">
            <a:alphaModFix/>
          </a:blip>
          <a:srcRect/>
          <a:stretch/>
        </p:blipFill>
        <p:spPr>
          <a:xfrm>
            <a:off x="8165516" y="1004596"/>
            <a:ext cx="487363" cy="48736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5"/>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Unemployment</a:t>
            </a:r>
            <a:endParaRPr/>
          </a:p>
        </p:txBody>
      </p:sp>
      <p:sp>
        <p:nvSpPr>
          <p:cNvPr id="190" name="Google Shape;190;p25"/>
          <p:cNvSpPr txBox="1">
            <a:spLocks noGrp="1"/>
          </p:cNvSpPr>
          <p:nvPr>
            <p:ph type="body" idx="1"/>
          </p:nvPr>
        </p:nvSpPr>
        <p:spPr>
          <a:xfrm>
            <a:off x="677334" y="1610083"/>
            <a:ext cx="8596668" cy="4762725"/>
          </a:xfrm>
          <a:prstGeom prst="rect">
            <a:avLst/>
          </a:prstGeom>
          <a:noFill/>
          <a:ln>
            <a:noFill/>
          </a:ln>
        </p:spPr>
        <p:txBody>
          <a:bodyPr spcFirstLastPara="1" wrap="square" lIns="91425" tIns="45700" rIns="91425" bIns="45700" anchor="t" anchorCtr="0">
            <a:noAutofit/>
          </a:bodyPr>
          <a:lstStyle/>
          <a:p>
            <a:pPr marL="342900" lvl="0" indent="-342900" algn="l" rtl="0">
              <a:lnSpc>
                <a:spcPct val="190000"/>
              </a:lnSpc>
              <a:spcBef>
                <a:spcPts val="0"/>
              </a:spcBef>
              <a:spcAft>
                <a:spcPts val="0"/>
              </a:spcAft>
              <a:buSzPts val="1440"/>
              <a:buChar char="►"/>
            </a:pPr>
            <a:r>
              <a:rPr lang="en-US"/>
              <a:t>OPT students can be unemployed for up to 90 days. </a:t>
            </a:r>
            <a:endParaRPr/>
          </a:p>
          <a:p>
            <a:pPr marL="342900" lvl="0" indent="-342900" algn="l" rtl="0">
              <a:lnSpc>
                <a:spcPct val="190000"/>
              </a:lnSpc>
              <a:spcBef>
                <a:spcPts val="1000"/>
              </a:spcBef>
              <a:spcAft>
                <a:spcPts val="0"/>
              </a:spcAft>
              <a:buSzPts val="1440"/>
              <a:buChar char="►"/>
            </a:pPr>
            <a:r>
              <a:rPr lang="en-US"/>
              <a:t>Working under 20 hours per week counts as being unemployed during the OPT period.</a:t>
            </a:r>
            <a:endParaRPr/>
          </a:p>
          <a:p>
            <a:pPr marL="342900" lvl="0" indent="-342900" algn="l" rtl="0">
              <a:lnSpc>
                <a:spcPct val="190000"/>
              </a:lnSpc>
              <a:spcBef>
                <a:spcPts val="1000"/>
              </a:spcBef>
              <a:spcAft>
                <a:spcPts val="0"/>
              </a:spcAft>
              <a:buSzPts val="1440"/>
              <a:buChar char="►"/>
            </a:pPr>
            <a:r>
              <a:rPr lang="en-US"/>
              <a:t>Unpaid work as a volunteer for a non-profit counts as employment </a:t>
            </a:r>
            <a:r>
              <a:rPr lang="en-US" b="1"/>
              <a:t>provided that you are volunteering for over 20 hours per week.</a:t>
            </a:r>
            <a:endParaRPr/>
          </a:p>
          <a:p>
            <a:pPr marL="742950" lvl="1" indent="-285750" algn="l" rtl="0">
              <a:lnSpc>
                <a:spcPct val="190000"/>
              </a:lnSpc>
              <a:spcBef>
                <a:spcPts val="1000"/>
              </a:spcBef>
              <a:spcAft>
                <a:spcPts val="0"/>
              </a:spcAft>
              <a:buSzPts val="1280"/>
              <a:buChar char="►"/>
            </a:pPr>
            <a:r>
              <a:rPr lang="en-US"/>
              <a:t>Ensure that your employer is documenting hours worked and tasks assigned each week.</a:t>
            </a:r>
            <a:endParaRPr/>
          </a:p>
          <a:p>
            <a:pPr marL="342900" lvl="0" indent="-342900" algn="l" rtl="0">
              <a:lnSpc>
                <a:spcPct val="190000"/>
              </a:lnSpc>
              <a:spcBef>
                <a:spcPts val="1000"/>
              </a:spcBef>
              <a:spcAft>
                <a:spcPts val="0"/>
              </a:spcAft>
              <a:buSzPts val="1440"/>
              <a:buChar char="►"/>
            </a:pPr>
            <a:r>
              <a:rPr lang="en-US"/>
              <a:t>Exceeding 90 days unemployment is a violation of status. This can effect future USCIS applications. </a:t>
            </a:r>
            <a:endParaRPr/>
          </a:p>
        </p:txBody>
      </p:sp>
      <p:pic>
        <p:nvPicPr>
          <p:cNvPr id="191" name="Google Shape;191;p25"/>
          <p:cNvPicPr preferRelativeResize="0"/>
          <p:nvPr/>
        </p:nvPicPr>
        <p:blipFill rotWithShape="1">
          <a:blip r:embed="rId3">
            <a:alphaModFix/>
          </a:blip>
          <a:srcRect/>
          <a:stretch/>
        </p:blipFill>
        <p:spPr>
          <a:xfrm>
            <a:off x="8314806" y="1017474"/>
            <a:ext cx="487363" cy="48736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6"/>
          <p:cNvSpPr txBox="1">
            <a:spLocks noGrp="1"/>
          </p:cNvSpPr>
          <p:nvPr>
            <p:ph type="title"/>
          </p:nvPr>
        </p:nvSpPr>
        <p:spPr>
          <a:xfrm>
            <a:off x="677334" y="609600"/>
            <a:ext cx="8596668" cy="78999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5390"/>
              </a:buClr>
              <a:buSzPts val="3600"/>
              <a:buFont typeface="Cambria"/>
              <a:buNone/>
            </a:pPr>
            <a:r>
              <a:rPr lang="en-US"/>
              <a:t>Application Process</a:t>
            </a:r>
            <a:endParaRPr/>
          </a:p>
        </p:txBody>
      </p:sp>
      <p:sp>
        <p:nvSpPr>
          <p:cNvPr id="197" name="Google Shape;197;p26"/>
          <p:cNvSpPr txBox="1">
            <a:spLocks noGrp="1"/>
          </p:cNvSpPr>
          <p:nvPr>
            <p:ph type="body" idx="1"/>
          </p:nvPr>
        </p:nvSpPr>
        <p:spPr>
          <a:xfrm>
            <a:off x="677334" y="1399592"/>
            <a:ext cx="8596668" cy="47627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440"/>
              <a:buNone/>
            </a:pPr>
            <a:r>
              <a:rPr lang="en-US" b="1" dirty="0"/>
              <a:t>Step 1- ISS Application</a:t>
            </a:r>
            <a:endParaRPr dirty="0"/>
          </a:p>
          <a:p>
            <a:pPr marL="742950" lvl="1" indent="-285750" algn="l" rtl="0">
              <a:spcBef>
                <a:spcPts val="1000"/>
              </a:spcBef>
              <a:spcAft>
                <a:spcPts val="0"/>
              </a:spcAft>
              <a:buSzPts val="1280"/>
              <a:buChar char="►"/>
            </a:pPr>
            <a:r>
              <a:rPr lang="en-US" dirty="0"/>
              <a:t>Create an OPT application and upload documents</a:t>
            </a:r>
            <a:endParaRPr dirty="0"/>
          </a:p>
          <a:p>
            <a:pPr marL="742950" lvl="1" indent="-285750" algn="l" rtl="0">
              <a:spcBef>
                <a:spcPts val="1000"/>
              </a:spcBef>
              <a:spcAft>
                <a:spcPts val="0"/>
              </a:spcAft>
              <a:buSzPts val="1280"/>
              <a:buChar char="►"/>
            </a:pPr>
            <a:r>
              <a:rPr lang="en-US" dirty="0"/>
              <a:t>Request Advisor recommendation</a:t>
            </a:r>
            <a:endParaRPr dirty="0"/>
          </a:p>
          <a:p>
            <a:pPr marL="742950" lvl="1" indent="-285750" algn="l" rtl="0">
              <a:spcBef>
                <a:spcPts val="1000"/>
              </a:spcBef>
              <a:spcAft>
                <a:spcPts val="0"/>
              </a:spcAft>
              <a:buSzPts val="1280"/>
              <a:buChar char="►"/>
            </a:pPr>
            <a:r>
              <a:rPr lang="en-US" dirty="0"/>
              <a:t>Complete the OPT Quiz</a:t>
            </a:r>
            <a:endParaRPr dirty="0"/>
          </a:p>
          <a:p>
            <a:pPr marL="742950" lvl="1" indent="-285750" algn="l" rtl="0">
              <a:spcBef>
                <a:spcPts val="1000"/>
              </a:spcBef>
              <a:spcAft>
                <a:spcPts val="0"/>
              </a:spcAft>
              <a:buSzPts val="1280"/>
              <a:buChar char="►"/>
            </a:pPr>
            <a:r>
              <a:rPr lang="en-US" dirty="0"/>
              <a:t>Once submitted and reviewed you will be contacted for your new OPT Recommendation I-20. Check your I-20 for accuracy and sign it. </a:t>
            </a:r>
            <a:endParaRPr dirty="0"/>
          </a:p>
          <a:p>
            <a:pPr marL="342900" lvl="0" indent="-251459" algn="l" rtl="0">
              <a:spcBef>
                <a:spcPts val="1000"/>
              </a:spcBef>
              <a:spcAft>
                <a:spcPts val="0"/>
              </a:spcAft>
              <a:buSzPts val="1440"/>
              <a:buNone/>
            </a:pPr>
            <a:endParaRPr dirty="0"/>
          </a:p>
          <a:p>
            <a:pPr marL="0" lvl="0" indent="0" algn="l" rtl="0">
              <a:spcBef>
                <a:spcPts val="1000"/>
              </a:spcBef>
              <a:spcAft>
                <a:spcPts val="0"/>
              </a:spcAft>
              <a:buSzPts val="1440"/>
              <a:buNone/>
            </a:pPr>
            <a:r>
              <a:rPr lang="en-US" b="1" dirty="0"/>
              <a:t>Step 2- USCIS Application</a:t>
            </a:r>
            <a:endParaRPr dirty="0"/>
          </a:p>
          <a:p>
            <a:pPr marL="742950" lvl="1" indent="-285750" algn="l" rtl="0">
              <a:spcBef>
                <a:spcPts val="1000"/>
              </a:spcBef>
              <a:spcAft>
                <a:spcPts val="0"/>
              </a:spcAft>
              <a:buSzPts val="1280"/>
              <a:buChar char="►"/>
            </a:pPr>
            <a:r>
              <a:rPr lang="en-US" dirty="0"/>
              <a:t>Gather your documents and submit copies of your I-20’s and supporting documents to USCIS website</a:t>
            </a:r>
            <a:endParaRPr dirty="0"/>
          </a:p>
          <a:p>
            <a:pPr marL="742950" lvl="1" indent="-285750" algn="l" rtl="0">
              <a:spcBef>
                <a:spcPts val="1000"/>
              </a:spcBef>
              <a:spcAft>
                <a:spcPts val="0"/>
              </a:spcAft>
              <a:buSzPts val="1280"/>
              <a:buChar char="►"/>
            </a:pPr>
            <a:r>
              <a:rPr lang="en-US" b="1" dirty="0"/>
              <a:t>MUST</a:t>
            </a:r>
            <a:r>
              <a:rPr lang="en-US" dirty="0"/>
              <a:t> be received by USCIS Within </a:t>
            </a:r>
            <a:r>
              <a:rPr lang="en-US" b="1" dirty="0"/>
              <a:t>30 DAYS OF I-20 CREATION</a:t>
            </a:r>
            <a:endParaRPr dirty="0"/>
          </a:p>
          <a:p>
            <a:pPr marL="0" lvl="0" indent="0" algn="l" rtl="0">
              <a:spcBef>
                <a:spcPts val="1000"/>
              </a:spcBef>
              <a:spcAft>
                <a:spcPts val="0"/>
              </a:spcAft>
              <a:buSzPts val="1440"/>
              <a:buNone/>
            </a:pPr>
            <a:endParaRPr dirty="0"/>
          </a:p>
          <a:p>
            <a:pPr marL="0" lvl="0" indent="0" algn="l" rtl="0">
              <a:spcBef>
                <a:spcPts val="1000"/>
              </a:spcBef>
              <a:spcAft>
                <a:spcPts val="0"/>
              </a:spcAft>
              <a:buSzPts val="1440"/>
              <a:buNone/>
            </a:pPr>
            <a:endParaRPr b="1" dirty="0"/>
          </a:p>
          <a:p>
            <a:pPr marL="342900" lvl="0" indent="-251459" algn="l" rtl="0">
              <a:spcBef>
                <a:spcPts val="1000"/>
              </a:spcBef>
              <a:spcAft>
                <a:spcPts val="0"/>
              </a:spcAft>
              <a:buSzPts val="1440"/>
              <a:buNone/>
            </a:pPr>
            <a:endParaRPr dirty="0"/>
          </a:p>
        </p:txBody>
      </p:sp>
      <p:pic>
        <p:nvPicPr>
          <p:cNvPr id="198" name="Google Shape;198;p26"/>
          <p:cNvPicPr preferRelativeResize="0"/>
          <p:nvPr/>
        </p:nvPicPr>
        <p:blipFill rotWithShape="1">
          <a:blip r:embed="rId3">
            <a:alphaModFix/>
          </a:blip>
          <a:srcRect/>
          <a:stretch/>
        </p:blipFill>
        <p:spPr>
          <a:xfrm>
            <a:off x="8025558" y="609600"/>
            <a:ext cx="487363" cy="487363"/>
          </a:xfrm>
          <a:prstGeom prst="rect">
            <a:avLst/>
          </a:prstGeom>
          <a:noFill/>
          <a:ln>
            <a:noFill/>
          </a:ln>
        </p:spPr>
      </p:pic>
    </p:spTree>
  </p:cSld>
  <p:clrMapOvr>
    <a:masterClrMapping/>
  </p:clrMapOvr>
</p:sld>
</file>

<file path=ppt/theme/theme1.xml><?xml version="1.0" encoding="utf-8"?>
<a:theme xmlns:a="http://schemas.openxmlformats.org/drawingml/2006/main" name="Facet">
  <a:themeElements>
    <a:clrScheme name="Custom 10">
      <a:dk1>
        <a:srgbClr val="000000"/>
      </a:dk1>
      <a:lt1>
        <a:srgbClr val="FFFFFF"/>
      </a:lt1>
      <a:dk2>
        <a:srgbClr val="335B74"/>
      </a:dk2>
      <a:lt2>
        <a:srgbClr val="DFE3E5"/>
      </a:lt2>
      <a:accent1>
        <a:srgbClr val="0070C0"/>
      </a:accent1>
      <a:accent2>
        <a:srgbClr val="E6D214"/>
      </a:accent2>
      <a:accent3>
        <a:srgbClr val="FDC97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1278</Words>
  <Application>Microsoft Office PowerPoint</Application>
  <PresentationFormat>Widescreen</PresentationFormat>
  <Paragraphs>116</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Cambria</vt:lpstr>
      <vt:lpstr>Noto Sans Symbols</vt:lpstr>
      <vt:lpstr>Trebuchet MS</vt:lpstr>
      <vt:lpstr>Facet</vt:lpstr>
      <vt:lpstr>OPT Workshop</vt:lpstr>
      <vt:lpstr>What is Optional Practical Training?</vt:lpstr>
      <vt:lpstr>When Can I Apply for OPT?</vt:lpstr>
      <vt:lpstr>OPT Eligibility Requirements</vt:lpstr>
      <vt:lpstr>Choosing a start date for OPT </vt:lpstr>
      <vt:lpstr>What is the EAD Card?</vt:lpstr>
      <vt:lpstr>Types of Employment</vt:lpstr>
      <vt:lpstr>Unemployment</vt:lpstr>
      <vt:lpstr>Application Process</vt:lpstr>
      <vt:lpstr>USCIS Processing</vt:lpstr>
      <vt:lpstr>OPT Application Documents</vt:lpstr>
      <vt:lpstr>Reporting Requirements</vt:lpstr>
      <vt:lpstr>Travel</vt:lpstr>
      <vt:lpstr>Nearing the end of your OPT</vt:lpstr>
      <vt:lpstr>H-1B </vt:lpstr>
      <vt:lpstr>24 Month STEM Extension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 Workshop</dc:title>
  <dc:creator>Victor Duke</dc:creator>
  <cp:lastModifiedBy>Victor Duke</cp:lastModifiedBy>
  <cp:revision>2</cp:revision>
  <dcterms:modified xsi:type="dcterms:W3CDTF">2023-10-02T20:16:10Z</dcterms:modified>
</cp:coreProperties>
</file>